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78" r:id="rId13"/>
    <p:sldId id="270" r:id="rId14"/>
    <p:sldId id="279" r:id="rId15"/>
    <p:sldId id="271" r:id="rId16"/>
    <p:sldId id="280" r:id="rId17"/>
    <p:sldId id="272" r:id="rId18"/>
    <p:sldId id="273" r:id="rId19"/>
    <p:sldId id="274" r:id="rId20"/>
    <p:sldId id="275" r:id="rId21"/>
    <p:sldId id="276" r:id="rId22"/>
    <p:sldId id="277" r:id="rId23"/>
  </p:sldIdLst>
  <p:sldSz cx="18288000" cy="10287000"/>
  <p:notesSz cx="6858000" cy="9144000"/>
  <p:embeddedFontLst>
    <p:embeddedFont>
      <p:font typeface="Cormorant Garamond" pitchFamily="2" charset="0"/>
      <p:regular r:id="rId24"/>
    </p:embeddedFont>
    <p:embeddedFont>
      <p:font typeface="Cormorant Garamond Bold" pitchFamily="2" charset="0"/>
      <p:regular r:id="rId25"/>
    </p:embeddedFont>
    <p:embeddedFont>
      <p:font typeface="Cormorant Garamond Bold Italics" pitchFamily="2" charset="0"/>
      <p:regular r:id="rId26"/>
    </p:embeddedFont>
    <p:embeddedFont>
      <p:font typeface="Quicksand" pitchFamily="2" charset="0"/>
      <p:regular r:id="rId27"/>
    </p:embeddedFont>
    <p:embeddedFont>
      <p:font typeface="Quicksand Bold" pitchFamily="2"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1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font" Target="fonts/font3.fntdata"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font" Target="fonts/font2.fntdata"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font" Target="fonts/font1.fntdata" /><Relationship Id="rId32"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font" Target="fonts/font5.fntdata"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theme" Target="theme/theme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font" Target="fonts/font4.fntdata" /><Relationship Id="rId30" Type="http://schemas.openxmlformats.org/officeDocument/2006/relationships/viewProps" Target="viewProps.xml" /></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2.sv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 /><Relationship Id="rId2" Type="http://schemas.openxmlformats.org/officeDocument/2006/relationships/image" Target="../media/image1.png" /><Relationship Id="rId1" Type="http://schemas.openxmlformats.org/officeDocument/2006/relationships/slideLayout" Target="../slideLayouts/slideLayout7.xml" /></Relationships>
</file>

<file path=ppt/slides/_rels/slide10.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7.xml" /></Relationships>
</file>

<file path=ppt/slides/_rels/slide11.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7.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3.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7.xml" /></Relationships>
</file>

<file path=ppt/slides/_rels/slide14.xml.rels><?xml version="1.0" encoding="UTF-8" standalone="yes"?>
<Relationships xmlns="http://schemas.openxmlformats.org/package/2006/relationships"><Relationship Id="rId2" Type="http://schemas.openxmlformats.org/officeDocument/2006/relationships/image" Target="../media/image11.jpg" /><Relationship Id="rId1" Type="http://schemas.openxmlformats.org/officeDocument/2006/relationships/slideLayout" Target="../slideLayouts/slideLayout7.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7.xml.rels><?xml version="1.0" encoding="UTF-8" standalone="yes"?>
<Relationships xmlns="http://schemas.openxmlformats.org/package/2006/relationships"><Relationship Id="rId2" Type="http://schemas.openxmlformats.org/officeDocument/2006/relationships/image" Target="../media/image12.png" /><Relationship Id="rId1" Type="http://schemas.openxmlformats.org/officeDocument/2006/relationships/slideLayout" Target="../slideLayouts/slideLayout7.xml" /></Relationships>
</file>

<file path=ppt/slides/_rels/slide18.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7.xml" /></Relationships>
</file>

<file path=ppt/slides/_rels/slide19.xml.rels><?xml version="1.0" encoding="UTF-8" standalone="yes"?>
<Relationships xmlns="http://schemas.openxmlformats.org/package/2006/relationships"><Relationship Id="rId2" Type="http://schemas.openxmlformats.org/officeDocument/2006/relationships/image" Target="../media/image14.png" /><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3" Type="http://schemas.openxmlformats.org/officeDocument/2006/relationships/image" Target="../media/image2.svg" /><Relationship Id="rId2" Type="http://schemas.openxmlformats.org/officeDocument/2006/relationships/image" Target="../media/image1.png" /><Relationship Id="rId1" Type="http://schemas.openxmlformats.org/officeDocument/2006/relationships/slideLayout" Target="../slideLayouts/slideLayout7.xml" /></Relationships>
</file>

<file path=ppt/slides/_rels/slide20.xml.rels><?xml version="1.0" encoding="UTF-8" standalone="yes"?>
<Relationships xmlns="http://schemas.openxmlformats.org/package/2006/relationships"><Relationship Id="rId2" Type="http://schemas.openxmlformats.org/officeDocument/2006/relationships/image" Target="../media/image15.png" /><Relationship Id="rId1" Type="http://schemas.openxmlformats.org/officeDocument/2006/relationships/slideLayout" Target="../slideLayouts/slideLayout7.xml" /></Relationships>
</file>

<file path=ppt/slides/_rels/slide21.xml.rels><?xml version="1.0" encoding="UTF-8" standalone="yes"?>
<Relationships xmlns="http://schemas.openxmlformats.org/package/2006/relationships"><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22.xml.rels><?xml version="1.0" encoding="UTF-8" standalone="yes"?>
<Relationships xmlns="http://schemas.openxmlformats.org/package/2006/relationships"><Relationship Id="rId3" Type="http://schemas.openxmlformats.org/officeDocument/2006/relationships/image" Target="../media/image2.svg" /><Relationship Id="rId2" Type="http://schemas.openxmlformats.org/officeDocument/2006/relationships/image" Target="../media/image1.png"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3" Type="http://schemas.openxmlformats.org/officeDocument/2006/relationships/image" Target="../media/image2.svg" /><Relationship Id="rId2" Type="http://schemas.openxmlformats.org/officeDocument/2006/relationships/image" Target="../media/image1.png"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9158735" y="990600"/>
            <a:ext cx="8114971" cy="0"/>
          </a:xfrm>
          <a:prstGeom prst="line">
            <a:avLst/>
          </a:prstGeom>
          <a:ln w="76200" cap="flat">
            <a:solidFill>
              <a:srgbClr val="0F4662"/>
            </a:solidFill>
            <a:prstDash val="solid"/>
            <a:headEnd type="none" w="sm" len="sm"/>
            <a:tailEnd type="none" w="sm" len="sm"/>
          </a:ln>
        </p:spPr>
      </p:sp>
      <p:sp>
        <p:nvSpPr>
          <p:cNvPr id="3" name="AutoShape 3"/>
          <p:cNvSpPr/>
          <p:nvPr/>
        </p:nvSpPr>
        <p:spPr>
          <a:xfrm>
            <a:off x="1043764" y="9296400"/>
            <a:ext cx="8114971" cy="0"/>
          </a:xfrm>
          <a:prstGeom prst="line">
            <a:avLst/>
          </a:prstGeom>
          <a:ln w="76200" cap="flat">
            <a:solidFill>
              <a:srgbClr val="0F4662"/>
            </a:solidFill>
            <a:prstDash val="solid"/>
            <a:headEnd type="none" w="sm" len="sm"/>
            <a:tailEnd type="none" w="sm" len="sm"/>
          </a:ln>
        </p:spPr>
      </p:sp>
      <p:sp>
        <p:nvSpPr>
          <p:cNvPr id="4" name="Freeform 4"/>
          <p:cNvSpPr/>
          <p:nvPr/>
        </p:nvSpPr>
        <p:spPr>
          <a:xfrm>
            <a:off x="9618706" y="90374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5646742" y="8078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3651665" y="2702891"/>
            <a:ext cx="12645664" cy="1725778"/>
          </a:xfrm>
          <a:prstGeom prst="rect">
            <a:avLst/>
          </a:prstGeom>
        </p:spPr>
        <p:txBody>
          <a:bodyPr lIns="0" tIns="0" rIns="0" bIns="0" rtlCol="0" anchor="t">
            <a:spAutoFit/>
          </a:bodyPr>
          <a:lstStyle/>
          <a:p>
            <a:pPr marL="0" lvl="0" indent="0" algn="l">
              <a:lnSpc>
                <a:spcPts val="14078"/>
              </a:lnSpc>
              <a:spcBef>
                <a:spcPct val="0"/>
              </a:spcBef>
            </a:pPr>
            <a:r>
              <a:rPr lang="en-US" sz="10056" b="1">
                <a:solidFill>
                  <a:srgbClr val="0F4662"/>
                </a:solidFill>
                <a:latin typeface="Cormorant Garamond Bold"/>
                <a:ea typeface="Cormorant Garamond Bold"/>
                <a:cs typeface="Cormorant Garamond Bold"/>
                <a:sym typeface="Cormorant Garamond Bold"/>
              </a:rPr>
              <a:t>Activity Points System</a:t>
            </a:r>
            <a:r>
              <a:rPr lang="en-US" sz="10056">
                <a:solidFill>
                  <a:srgbClr val="0F4662"/>
                </a:solidFill>
                <a:latin typeface="Cormorant Garamond"/>
                <a:ea typeface="Cormorant Garamond"/>
                <a:cs typeface="Cormorant Garamond"/>
                <a:sym typeface="Cormorant Garamond"/>
              </a:rPr>
              <a:t> </a:t>
            </a:r>
          </a:p>
        </p:txBody>
      </p:sp>
      <p:sp>
        <p:nvSpPr>
          <p:cNvPr id="7" name="TextBox 7"/>
          <p:cNvSpPr txBox="1"/>
          <p:nvPr/>
        </p:nvSpPr>
        <p:spPr>
          <a:xfrm>
            <a:off x="4755355" y="4525426"/>
            <a:ext cx="9726703" cy="1110868"/>
          </a:xfrm>
          <a:prstGeom prst="rect">
            <a:avLst/>
          </a:prstGeom>
        </p:spPr>
        <p:txBody>
          <a:bodyPr lIns="0" tIns="0" rIns="0" bIns="0" rtlCol="0" anchor="t">
            <a:spAutoFit/>
          </a:bodyPr>
          <a:lstStyle/>
          <a:p>
            <a:pPr marL="0" lvl="0" indent="0" algn="l">
              <a:lnSpc>
                <a:spcPts val="9121"/>
              </a:lnSpc>
              <a:spcBef>
                <a:spcPct val="0"/>
              </a:spcBef>
            </a:pPr>
            <a:r>
              <a:rPr lang="en-US" sz="6515" b="1">
                <a:solidFill>
                  <a:srgbClr val="0F4662"/>
                </a:solidFill>
                <a:latin typeface="Cormorant Garamond Bold"/>
                <a:ea typeface="Cormorant Garamond Bold"/>
                <a:cs typeface="Cormorant Garamond Bold"/>
                <a:sym typeface="Cormorant Garamond Bold"/>
              </a:rPr>
              <a:t>Software Design Document</a:t>
            </a:r>
          </a:p>
        </p:txBody>
      </p:sp>
      <p:sp>
        <p:nvSpPr>
          <p:cNvPr id="8" name="TextBox 8"/>
          <p:cNvSpPr txBox="1"/>
          <p:nvPr/>
        </p:nvSpPr>
        <p:spPr>
          <a:xfrm>
            <a:off x="13279741" y="6431786"/>
            <a:ext cx="3529285" cy="2605706"/>
          </a:xfrm>
          <a:prstGeom prst="rect">
            <a:avLst/>
          </a:prstGeom>
        </p:spPr>
        <p:txBody>
          <a:bodyPr lIns="0" tIns="0" rIns="0" bIns="0" rtlCol="0" anchor="t">
            <a:spAutoFit/>
          </a:bodyPr>
          <a:lstStyle/>
          <a:p>
            <a:pPr algn="ctr">
              <a:lnSpc>
                <a:spcPts val="5254"/>
              </a:lnSpc>
            </a:pPr>
            <a:r>
              <a:rPr lang="en-US" sz="3090" b="1">
                <a:solidFill>
                  <a:srgbClr val="0F4662"/>
                </a:solidFill>
                <a:latin typeface="Quicksand Bold"/>
                <a:ea typeface="Quicksand Bold"/>
                <a:cs typeface="Quicksand Bold"/>
                <a:sym typeface="Quicksand Bold"/>
              </a:rPr>
              <a:t>Niyoosha Ziad - 53</a:t>
            </a:r>
          </a:p>
          <a:p>
            <a:pPr algn="ctr">
              <a:lnSpc>
                <a:spcPts val="5254"/>
              </a:lnSpc>
            </a:pPr>
            <a:r>
              <a:rPr lang="en-US" sz="3090" b="1">
                <a:solidFill>
                  <a:srgbClr val="0F4662"/>
                </a:solidFill>
                <a:latin typeface="Quicksand Bold"/>
                <a:ea typeface="Quicksand Bold"/>
                <a:cs typeface="Quicksand Bold"/>
                <a:sym typeface="Quicksand Bold"/>
              </a:rPr>
              <a:t>Manudev B S - 73</a:t>
            </a:r>
          </a:p>
          <a:p>
            <a:pPr algn="ctr">
              <a:lnSpc>
                <a:spcPts val="5254"/>
              </a:lnSpc>
            </a:pPr>
            <a:r>
              <a:rPr lang="en-US" sz="3090" b="1">
                <a:solidFill>
                  <a:srgbClr val="0F4662"/>
                </a:solidFill>
                <a:latin typeface="Quicksand Bold"/>
                <a:ea typeface="Quicksand Bold"/>
                <a:cs typeface="Quicksand Bold"/>
                <a:sym typeface="Quicksand Bold"/>
              </a:rPr>
              <a:t>Arjun P R - 75</a:t>
            </a:r>
          </a:p>
          <a:p>
            <a:pPr algn="ctr">
              <a:lnSpc>
                <a:spcPts val="5254"/>
              </a:lnSpc>
              <a:spcBef>
                <a:spcPct val="0"/>
              </a:spcBef>
            </a:pPr>
            <a:r>
              <a:rPr lang="en-US" sz="3090" b="1">
                <a:solidFill>
                  <a:srgbClr val="0F4662"/>
                </a:solidFill>
                <a:latin typeface="Quicksand Bold"/>
                <a:ea typeface="Quicksand Bold"/>
                <a:cs typeface="Quicksand Bold"/>
                <a:sym typeface="Quicksand Bold"/>
              </a:rPr>
              <a:t>Arun M - 76</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3660651"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sp>
        <p:nvSpPr>
          <p:cNvPr id="5" name="Freeform 5"/>
          <p:cNvSpPr/>
          <p:nvPr/>
        </p:nvSpPr>
        <p:spPr>
          <a:xfrm>
            <a:off x="5311341" y="1028700"/>
            <a:ext cx="7308530" cy="9107202"/>
          </a:xfrm>
          <a:custGeom>
            <a:avLst/>
            <a:gdLst/>
            <a:ahLst/>
            <a:cxnLst/>
            <a:rect l="l" t="t" r="r" b="b"/>
            <a:pathLst>
              <a:path w="7308530" h="9107202">
                <a:moveTo>
                  <a:pt x="0" y="0"/>
                </a:moveTo>
                <a:lnTo>
                  <a:pt x="7308530" y="0"/>
                </a:lnTo>
                <a:lnTo>
                  <a:pt x="7308530" y="9107202"/>
                </a:lnTo>
                <a:lnTo>
                  <a:pt x="0" y="9107202"/>
                </a:lnTo>
                <a:lnTo>
                  <a:pt x="0" y="0"/>
                </a:lnTo>
                <a:close/>
              </a:path>
            </a:pathLst>
          </a:custGeom>
          <a:blipFill>
            <a:blip r:embed="rId2"/>
            <a:stretch>
              <a:fillRect/>
            </a:stretch>
          </a:blipFill>
        </p:spPr>
      </p:sp>
      <p:sp>
        <p:nvSpPr>
          <p:cNvPr id="6" name="TextBox 6"/>
          <p:cNvSpPr txBox="1"/>
          <p:nvPr/>
        </p:nvSpPr>
        <p:spPr>
          <a:xfrm>
            <a:off x="1028700"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GUI design</a:t>
            </a:r>
          </a:p>
        </p:txBody>
      </p:sp>
      <p:sp>
        <p:nvSpPr>
          <p:cNvPr id="7" name="TextBox 7"/>
          <p:cNvSpPr txBox="1"/>
          <p:nvPr/>
        </p:nvSpPr>
        <p:spPr>
          <a:xfrm>
            <a:off x="1028700" y="1914818"/>
            <a:ext cx="1052775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Upload</a:t>
            </a:r>
          </a:p>
        </p:txBody>
      </p:sp>
      <p:sp>
        <p:nvSpPr>
          <p:cNvPr id="8" name="TextBox 8"/>
          <p:cNvSpPr txBox="1"/>
          <p:nvPr/>
        </p:nvSpPr>
        <p:spPr>
          <a:xfrm>
            <a:off x="16157453" y="9423123"/>
            <a:ext cx="324512" cy="427208"/>
          </a:xfrm>
          <a:prstGeom prst="rect">
            <a:avLst/>
          </a:prstGeom>
        </p:spPr>
        <p:txBody>
          <a:bodyPr lIns="0" tIns="0" rIns="0" bIns="0" rtlCol="0" anchor="t">
            <a:spAutoFit/>
          </a:bodyPr>
          <a:lstStyle/>
          <a:p>
            <a:pPr algn="ctr">
              <a:lnSpc>
                <a:spcPts val="3566"/>
              </a:lnSpc>
              <a:spcBef>
                <a:spcPct val="0"/>
              </a:spcBef>
            </a:pPr>
            <a:r>
              <a:rPr lang="en-US" sz="2547" b="1">
                <a:solidFill>
                  <a:srgbClr val="0F4662"/>
                </a:solidFill>
                <a:latin typeface="Quicksand Bold"/>
                <a:ea typeface="Quicksand Bold"/>
                <a:cs typeface="Quicksand Bold"/>
                <a:sym typeface="Quicksand Bold"/>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199838" y="1897014"/>
            <a:ext cx="14279593" cy="7893819"/>
          </a:xfrm>
          <a:custGeom>
            <a:avLst/>
            <a:gdLst/>
            <a:ahLst/>
            <a:cxnLst/>
            <a:rect l="l" t="t" r="r" b="b"/>
            <a:pathLst>
              <a:path w="14279593" h="7893819">
                <a:moveTo>
                  <a:pt x="0" y="0"/>
                </a:moveTo>
                <a:lnTo>
                  <a:pt x="14279594" y="0"/>
                </a:lnTo>
                <a:lnTo>
                  <a:pt x="14279594" y="7893819"/>
                </a:lnTo>
                <a:lnTo>
                  <a:pt x="0" y="7893819"/>
                </a:lnTo>
                <a:lnTo>
                  <a:pt x="0" y="0"/>
                </a:lnTo>
                <a:close/>
              </a:path>
            </a:pathLst>
          </a:custGeom>
          <a:blipFill>
            <a:blip r:embed="rId2"/>
            <a:stretch>
              <a:fillRect t="-876" b="-876"/>
            </a:stretch>
          </a:blipFill>
        </p:spPr>
      </p:sp>
      <p:sp>
        <p:nvSpPr>
          <p:cNvPr id="3" name="TextBox 3"/>
          <p:cNvSpPr txBox="1"/>
          <p:nvPr/>
        </p:nvSpPr>
        <p:spPr>
          <a:xfrm>
            <a:off x="1028700"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GUI design</a:t>
            </a:r>
          </a:p>
        </p:txBody>
      </p:sp>
      <p:sp>
        <p:nvSpPr>
          <p:cNvPr id="4" name="TextBox 4"/>
          <p:cNvSpPr txBox="1"/>
          <p:nvPr/>
        </p:nvSpPr>
        <p:spPr>
          <a:xfrm>
            <a:off x="6992789" y="1103330"/>
            <a:ext cx="1952090" cy="581594"/>
          </a:xfrm>
          <a:prstGeom prst="rect">
            <a:avLst/>
          </a:prstGeom>
        </p:spPr>
        <p:txBody>
          <a:bodyPr lIns="0" tIns="0" rIns="0" bIns="0" rtlCol="0" anchor="t">
            <a:spAutoFit/>
          </a:bodyPr>
          <a:lstStyle/>
          <a:p>
            <a:pPr marL="0" lvl="0" indent="0" algn="l">
              <a:lnSpc>
                <a:spcPts val="4758"/>
              </a:lnSpc>
              <a:spcBef>
                <a:spcPct val="0"/>
              </a:spcBef>
            </a:pPr>
            <a:r>
              <a:rPr lang="en-US" sz="3398" b="1">
                <a:solidFill>
                  <a:srgbClr val="0F4662"/>
                </a:solidFill>
                <a:latin typeface="Quicksand Bold"/>
                <a:ea typeface="Quicksand Bold"/>
                <a:cs typeface="Quicksand Bold"/>
                <a:sym typeface="Quicksand Bold"/>
              </a:rPr>
              <a:t>Faculty</a:t>
            </a:r>
          </a:p>
        </p:txBody>
      </p:sp>
      <p:sp>
        <p:nvSpPr>
          <p:cNvPr id="5" name="TextBox 5"/>
          <p:cNvSpPr txBox="1"/>
          <p:nvPr/>
        </p:nvSpPr>
        <p:spPr>
          <a:xfrm>
            <a:off x="16193851" y="9423123"/>
            <a:ext cx="251714" cy="427208"/>
          </a:xfrm>
          <a:prstGeom prst="rect">
            <a:avLst/>
          </a:prstGeom>
        </p:spPr>
        <p:txBody>
          <a:bodyPr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2F90F317-1061-1DCF-F430-35F1427DFE0E}"/>
            </a:ext>
          </a:extLst>
        </p:cNvPr>
        <p:cNvGrpSpPr/>
        <p:nvPr/>
      </p:nvGrpSpPr>
      <p:grpSpPr>
        <a:xfrm>
          <a:off x="0" y="0"/>
          <a:ext cx="0" cy="0"/>
          <a:chOff x="0" y="0"/>
          <a:chExt cx="0" cy="0"/>
        </a:xfrm>
      </p:grpSpPr>
      <p:sp>
        <p:nvSpPr>
          <p:cNvPr id="3" name="TextBox 3">
            <a:extLst>
              <a:ext uri="{FF2B5EF4-FFF2-40B4-BE49-F238E27FC236}">
                <a16:creationId xmlns:a16="http://schemas.microsoft.com/office/drawing/2014/main" id="{3737843B-66B9-6F63-BA65-AAF0C5F9DB87}"/>
              </a:ext>
            </a:extLst>
          </p:cNvPr>
          <p:cNvSpPr txBox="1"/>
          <p:nvPr/>
        </p:nvSpPr>
        <p:spPr>
          <a:xfrm>
            <a:off x="1028700" y="599709"/>
            <a:ext cx="5702843" cy="1099019"/>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API design</a:t>
            </a:r>
          </a:p>
        </p:txBody>
      </p:sp>
      <p:sp>
        <p:nvSpPr>
          <p:cNvPr id="4" name="TextBox 4">
            <a:extLst>
              <a:ext uri="{FF2B5EF4-FFF2-40B4-BE49-F238E27FC236}">
                <a16:creationId xmlns:a16="http://schemas.microsoft.com/office/drawing/2014/main" id="{B1498077-6B46-304D-B177-1F9663E1A7EA}"/>
              </a:ext>
            </a:extLst>
          </p:cNvPr>
          <p:cNvSpPr txBox="1"/>
          <p:nvPr/>
        </p:nvSpPr>
        <p:spPr>
          <a:xfrm>
            <a:off x="1065571" y="2209677"/>
            <a:ext cx="14401800" cy="5751896"/>
          </a:xfrm>
          <a:prstGeom prst="rect">
            <a:avLst/>
          </a:prstGeom>
        </p:spPr>
        <p:txBody>
          <a:bodyPr wrap="square" lIns="0" tIns="0" rIns="0" bIns="0" rtlCol="0" anchor="t">
            <a:spAutoFit/>
          </a:bodyPr>
          <a:lstStyle/>
          <a:p>
            <a:pPr marL="457200" lvl="0" indent="-457200" algn="just">
              <a:spcBef>
                <a:spcPct val="0"/>
              </a:spcBef>
              <a:buFont typeface="Wingdings" panose="05000000000000000000" pitchFamily="2" charset="2"/>
              <a:buChar char="§"/>
            </a:pPr>
            <a:r>
              <a:rPr lang="en-US" sz="3398" u="sng" dirty="0">
                <a:solidFill>
                  <a:srgbClr val="0F4662"/>
                </a:solidFill>
                <a:latin typeface="Quicksand Bold"/>
                <a:ea typeface="Quicksand Bold"/>
                <a:cs typeface="Quicksand Bold"/>
                <a:sym typeface="Quicksand Bold"/>
              </a:rPr>
              <a:t>Interacting with database</a:t>
            </a:r>
            <a:r>
              <a:rPr lang="en-US" sz="3398" dirty="0">
                <a:solidFill>
                  <a:srgbClr val="0F4662"/>
                </a:solidFill>
                <a:latin typeface="Quicksand Bold"/>
                <a:ea typeface="Quicksand Bold"/>
                <a:cs typeface="Quicksand Bold"/>
                <a:sym typeface="Quicksand Bold"/>
              </a:rPr>
              <a:t>:  it inserts, retrieves and updates the details of students, certificates, events etc.</a:t>
            </a:r>
          </a:p>
          <a:p>
            <a:pPr lvl="0" algn="just">
              <a:spcBef>
                <a:spcPct val="0"/>
              </a:spcBef>
            </a:pPr>
            <a:endParaRPr lang="en-US" sz="3398" dirty="0">
              <a:solidFill>
                <a:srgbClr val="0F4662"/>
              </a:solidFill>
              <a:latin typeface="Quicksand Bold"/>
              <a:ea typeface="Quicksand Bold"/>
              <a:cs typeface="Quicksand Bold"/>
              <a:sym typeface="Quicksand Bold"/>
            </a:endParaRPr>
          </a:p>
          <a:p>
            <a:pPr marL="457200" lvl="0" indent="-457200" algn="just">
              <a:spcBef>
                <a:spcPct val="0"/>
              </a:spcBef>
              <a:buFont typeface="Wingdings" panose="05000000000000000000" pitchFamily="2" charset="2"/>
              <a:buChar char="§"/>
            </a:pPr>
            <a:r>
              <a:rPr lang="en-US" sz="3398" b="1" u="sng" dirty="0">
                <a:solidFill>
                  <a:srgbClr val="0F4662"/>
                </a:solidFill>
                <a:latin typeface="Quicksand Bold"/>
                <a:ea typeface="Quicksand Bold"/>
                <a:cs typeface="Quicksand Bold"/>
                <a:sym typeface="Quicksand Bold"/>
              </a:rPr>
              <a:t>Uploading Certificates</a:t>
            </a:r>
            <a:r>
              <a:rPr lang="en-US" sz="3398" dirty="0">
                <a:solidFill>
                  <a:srgbClr val="0F4662"/>
                </a:solidFill>
                <a:latin typeface="Quicksand Bold"/>
                <a:ea typeface="Quicksand Bold"/>
                <a:cs typeface="Quicksand Bold"/>
                <a:sym typeface="Quicksand Bold"/>
              </a:rPr>
              <a:t>: Upon certificate submission, the API handles the file upload, stores metadata such as activity type, event date, and semester, and saves the file to the cloud storage</a:t>
            </a:r>
          </a:p>
          <a:p>
            <a:pPr lvl="0" algn="just">
              <a:spcBef>
                <a:spcPct val="0"/>
              </a:spcBef>
            </a:pPr>
            <a:endParaRPr lang="en-US" sz="3398" dirty="0">
              <a:solidFill>
                <a:srgbClr val="0F4662"/>
              </a:solidFill>
              <a:latin typeface="Quicksand Bold"/>
              <a:ea typeface="Quicksand Bold"/>
              <a:cs typeface="Quicksand Bold"/>
              <a:sym typeface="Quicksand Bold"/>
            </a:endParaRPr>
          </a:p>
          <a:p>
            <a:pPr marL="457200" lvl="0" indent="-457200" algn="just">
              <a:spcBef>
                <a:spcPct val="0"/>
              </a:spcBef>
              <a:buFont typeface="Wingdings" panose="05000000000000000000" pitchFamily="2" charset="2"/>
              <a:buChar char="§"/>
            </a:pPr>
            <a:r>
              <a:rPr lang="en-US" sz="3398" u="sng" dirty="0">
                <a:solidFill>
                  <a:srgbClr val="0F4662"/>
                </a:solidFill>
                <a:latin typeface="Quicksand Bold"/>
                <a:ea typeface="Quicksand Bold"/>
                <a:cs typeface="Quicksand Bold"/>
                <a:sym typeface="Quicksand Bold"/>
              </a:rPr>
              <a:t>Downloading Certificates as PDF</a:t>
            </a:r>
            <a:r>
              <a:rPr lang="en-US" sz="3398" dirty="0">
                <a:solidFill>
                  <a:srgbClr val="0F4662"/>
                </a:solidFill>
                <a:latin typeface="Quicksand Bold"/>
                <a:ea typeface="Quicksand Bold"/>
                <a:cs typeface="Quicksand Bold"/>
                <a:sym typeface="Quicksand Bold"/>
              </a:rPr>
              <a:t>: the selected certificates are merged and  converted into single downloadable pdf  .</a:t>
            </a:r>
          </a:p>
          <a:p>
            <a:pPr marL="457200" lvl="0" indent="-457200" algn="just">
              <a:spcBef>
                <a:spcPct val="0"/>
              </a:spcBef>
              <a:buFont typeface="Wingdings" panose="05000000000000000000" pitchFamily="2" charset="2"/>
              <a:buChar char="§"/>
            </a:pPr>
            <a:endParaRPr lang="en-US" sz="3398" dirty="0">
              <a:solidFill>
                <a:srgbClr val="0F4662"/>
              </a:solidFill>
              <a:latin typeface="Quicksand Bold"/>
              <a:ea typeface="Quicksand Bold"/>
              <a:cs typeface="Quicksand Bold"/>
              <a:sym typeface="Quicksand Bold"/>
            </a:endParaRPr>
          </a:p>
          <a:p>
            <a:pPr marL="457200" lvl="0" indent="-457200" algn="just">
              <a:spcBef>
                <a:spcPct val="0"/>
              </a:spcBef>
              <a:buFont typeface="Wingdings" panose="05000000000000000000" pitchFamily="2" charset="2"/>
              <a:buChar char="§"/>
            </a:pPr>
            <a:endParaRPr lang="en-US" sz="3398" dirty="0">
              <a:solidFill>
                <a:srgbClr val="0F4662"/>
              </a:solidFill>
              <a:latin typeface="Quicksand Bold"/>
              <a:ea typeface="Quicksand Bold"/>
              <a:cs typeface="Quicksand Bold"/>
              <a:sym typeface="Quicksand Bold"/>
            </a:endParaRPr>
          </a:p>
        </p:txBody>
      </p:sp>
      <p:sp>
        <p:nvSpPr>
          <p:cNvPr id="5" name="TextBox 5">
            <a:extLst>
              <a:ext uri="{FF2B5EF4-FFF2-40B4-BE49-F238E27FC236}">
                <a16:creationId xmlns:a16="http://schemas.microsoft.com/office/drawing/2014/main" id="{EAF71663-DD72-B5E5-435B-0D8A4A5CA101}"/>
              </a:ext>
            </a:extLst>
          </p:cNvPr>
          <p:cNvSpPr txBox="1"/>
          <p:nvPr/>
        </p:nvSpPr>
        <p:spPr>
          <a:xfrm>
            <a:off x="16193850" y="9423123"/>
            <a:ext cx="341549" cy="424668"/>
          </a:xfrm>
          <a:prstGeom prst="rect">
            <a:avLst/>
          </a:prstGeom>
        </p:spPr>
        <p:txBody>
          <a:bodyPr wrap="square"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12</a:t>
            </a:r>
          </a:p>
        </p:txBody>
      </p:sp>
    </p:spTree>
    <p:extLst>
      <p:ext uri="{BB962C8B-B14F-4D97-AF65-F5344CB8AC3E}">
        <p14:creationId xmlns:p14="http://schemas.microsoft.com/office/powerpoint/2010/main" val="2546784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599709"/>
            <a:ext cx="11534821" cy="1099019"/>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API Design</a:t>
            </a:r>
          </a:p>
        </p:txBody>
      </p:sp>
      <p:sp>
        <p:nvSpPr>
          <p:cNvPr id="8" name="TextBox 8"/>
          <p:cNvSpPr txBox="1"/>
          <p:nvPr/>
        </p:nvSpPr>
        <p:spPr>
          <a:xfrm>
            <a:off x="16163607" y="9423123"/>
            <a:ext cx="312204" cy="427208"/>
          </a:xfrm>
          <a:prstGeom prst="rect">
            <a:avLst/>
          </a:prstGeom>
        </p:spPr>
        <p:txBody>
          <a:bodyPr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13</a:t>
            </a:r>
          </a:p>
        </p:txBody>
      </p:sp>
      <p:pic>
        <p:nvPicPr>
          <p:cNvPr id="4" name="Picture 3">
            <a:extLst>
              <a:ext uri="{FF2B5EF4-FFF2-40B4-BE49-F238E27FC236}">
                <a16:creationId xmlns:a16="http://schemas.microsoft.com/office/drawing/2014/main" id="{A0B60D1D-E076-B0C7-05F9-0F0EE0679480}"/>
              </a:ext>
            </a:extLst>
          </p:cNvPr>
          <p:cNvPicPr>
            <a:picLocks noChangeAspect="1"/>
          </p:cNvPicPr>
          <p:nvPr/>
        </p:nvPicPr>
        <p:blipFill>
          <a:blip r:embed="rId2"/>
          <a:stretch>
            <a:fillRect/>
          </a:stretch>
        </p:blipFill>
        <p:spPr>
          <a:xfrm>
            <a:off x="1812188" y="1866900"/>
            <a:ext cx="14167770" cy="813234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B341E61E-D66A-76A2-569E-21325BD890D8}"/>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51515B00-DD4E-71F9-82C4-3F6DC4C53F09}"/>
              </a:ext>
            </a:extLst>
          </p:cNvPr>
          <p:cNvSpPr txBox="1"/>
          <p:nvPr/>
        </p:nvSpPr>
        <p:spPr>
          <a:xfrm>
            <a:off x="1028700" y="599709"/>
            <a:ext cx="1153482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Database Design</a:t>
            </a:r>
          </a:p>
        </p:txBody>
      </p:sp>
      <p:sp>
        <p:nvSpPr>
          <p:cNvPr id="8" name="TextBox 8">
            <a:extLst>
              <a:ext uri="{FF2B5EF4-FFF2-40B4-BE49-F238E27FC236}">
                <a16:creationId xmlns:a16="http://schemas.microsoft.com/office/drawing/2014/main" id="{A648DA4E-611A-9F47-C1F7-06313D5D9102}"/>
              </a:ext>
            </a:extLst>
          </p:cNvPr>
          <p:cNvSpPr txBox="1"/>
          <p:nvPr/>
        </p:nvSpPr>
        <p:spPr>
          <a:xfrm>
            <a:off x="16163606" y="9423123"/>
            <a:ext cx="676593" cy="424668"/>
          </a:xfrm>
          <a:prstGeom prst="rect">
            <a:avLst/>
          </a:prstGeom>
        </p:spPr>
        <p:txBody>
          <a:bodyPr wrap="square"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14</a:t>
            </a:r>
          </a:p>
        </p:txBody>
      </p:sp>
      <p:pic>
        <p:nvPicPr>
          <p:cNvPr id="12" name="Picture 11">
            <a:extLst>
              <a:ext uri="{FF2B5EF4-FFF2-40B4-BE49-F238E27FC236}">
                <a16:creationId xmlns:a16="http://schemas.microsoft.com/office/drawing/2014/main" id="{D38DD495-962A-3A56-38C4-37029176FE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684924"/>
            <a:ext cx="14901703" cy="8370457"/>
          </a:xfrm>
          <a:prstGeom prst="rect">
            <a:avLst/>
          </a:prstGeom>
        </p:spPr>
      </p:pic>
    </p:spTree>
    <p:extLst>
      <p:ext uri="{BB962C8B-B14F-4D97-AF65-F5344CB8AC3E}">
        <p14:creationId xmlns:p14="http://schemas.microsoft.com/office/powerpoint/2010/main" val="40875264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flipV="1">
            <a:off x="1283233" y="2222937"/>
            <a:ext cx="15442155" cy="38499"/>
          </a:xfrm>
          <a:prstGeom prst="line">
            <a:avLst/>
          </a:prstGeom>
          <a:ln w="76200" cap="flat">
            <a:solidFill>
              <a:srgbClr val="0F4662"/>
            </a:solidFill>
            <a:prstDash val="solid"/>
            <a:headEnd type="none" w="sm" len="sm"/>
            <a:tailEnd type="none" w="sm" len="sm"/>
          </a:ln>
        </p:spPr>
      </p:sp>
      <p:sp>
        <p:nvSpPr>
          <p:cNvPr id="3" name="TextBox 3"/>
          <p:cNvSpPr txBox="1"/>
          <p:nvPr/>
        </p:nvSpPr>
        <p:spPr>
          <a:xfrm>
            <a:off x="1028700" y="599709"/>
            <a:ext cx="1153482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Technology stack</a:t>
            </a:r>
          </a:p>
        </p:txBody>
      </p:sp>
      <p:sp>
        <p:nvSpPr>
          <p:cNvPr id="4" name="TextBox 4"/>
          <p:cNvSpPr txBox="1"/>
          <p:nvPr/>
        </p:nvSpPr>
        <p:spPr>
          <a:xfrm>
            <a:off x="1283233" y="2653221"/>
            <a:ext cx="7599315" cy="7084408"/>
          </a:xfrm>
          <a:prstGeom prst="rect">
            <a:avLst/>
          </a:prstGeom>
        </p:spPr>
        <p:txBody>
          <a:bodyPr lIns="0" tIns="0" rIns="0" bIns="0" rtlCol="0" anchor="t">
            <a:spAutoFit/>
          </a:bodyPr>
          <a:lstStyle/>
          <a:p>
            <a:pPr marL="719922" lvl="1" indent="-359961" algn="l">
              <a:lnSpc>
                <a:spcPts val="5668"/>
              </a:lnSpc>
              <a:buFont typeface="Arial"/>
              <a:buChar char="•"/>
            </a:pPr>
            <a:r>
              <a:rPr lang="en-US" sz="3334" b="1">
                <a:solidFill>
                  <a:srgbClr val="0F4662"/>
                </a:solidFill>
                <a:latin typeface="Quicksand Bold"/>
                <a:ea typeface="Quicksand Bold"/>
                <a:cs typeface="Quicksand Bold"/>
                <a:sym typeface="Quicksand Bold"/>
              </a:rPr>
              <a:t>Frontend</a:t>
            </a:r>
          </a:p>
          <a:p>
            <a:pPr marL="1439844" lvl="2" indent="-479948" algn="l">
              <a:lnSpc>
                <a:spcPts val="5668"/>
              </a:lnSpc>
              <a:buFont typeface="Arial"/>
              <a:buChar char="⚬"/>
            </a:pPr>
            <a:r>
              <a:rPr lang="en-US" sz="3334" b="1">
                <a:solidFill>
                  <a:srgbClr val="0F4662"/>
                </a:solidFill>
                <a:latin typeface="Quicksand Bold"/>
                <a:ea typeface="Quicksand Bold"/>
                <a:cs typeface="Quicksand Bold"/>
                <a:sym typeface="Quicksand Bold"/>
              </a:rPr>
              <a:t>React with Tailwindcss</a:t>
            </a:r>
          </a:p>
          <a:p>
            <a:pPr marL="1439844" lvl="2" indent="-479948" algn="l">
              <a:lnSpc>
                <a:spcPts val="5668"/>
              </a:lnSpc>
              <a:buFont typeface="Arial"/>
              <a:buChar char="⚬"/>
            </a:pPr>
            <a:r>
              <a:rPr lang="en-US" sz="3334" b="1">
                <a:solidFill>
                  <a:srgbClr val="0F4662"/>
                </a:solidFill>
                <a:latin typeface="Quicksand Bold"/>
                <a:ea typeface="Quicksand Bold"/>
                <a:cs typeface="Quicksand Bold"/>
                <a:sym typeface="Quicksand Bold"/>
              </a:rPr>
              <a:t>Javascript</a:t>
            </a:r>
          </a:p>
          <a:p>
            <a:pPr marL="719922" lvl="1" indent="-359961" algn="l">
              <a:lnSpc>
                <a:spcPts val="5668"/>
              </a:lnSpc>
              <a:buFont typeface="Arial"/>
              <a:buChar char="•"/>
            </a:pPr>
            <a:r>
              <a:rPr lang="en-US" sz="3334" b="1">
                <a:solidFill>
                  <a:srgbClr val="0F4662"/>
                </a:solidFill>
                <a:latin typeface="Quicksand Bold"/>
                <a:ea typeface="Quicksand Bold"/>
                <a:cs typeface="Quicksand Bold"/>
                <a:sym typeface="Quicksand Bold"/>
              </a:rPr>
              <a:t>Backend</a:t>
            </a:r>
          </a:p>
          <a:p>
            <a:pPr marL="1439844" lvl="2" indent="-479948" algn="l">
              <a:lnSpc>
                <a:spcPts val="5668"/>
              </a:lnSpc>
              <a:buFont typeface="Arial"/>
              <a:buChar char="⚬"/>
            </a:pPr>
            <a:r>
              <a:rPr lang="en-US" sz="3334" b="1">
                <a:solidFill>
                  <a:srgbClr val="0F4662"/>
                </a:solidFill>
                <a:latin typeface="Quicksand Bold"/>
                <a:ea typeface="Quicksand Bold"/>
                <a:cs typeface="Quicksand Bold"/>
                <a:sym typeface="Quicksand Bold"/>
              </a:rPr>
              <a:t>Firebase </a:t>
            </a:r>
          </a:p>
          <a:p>
            <a:pPr marL="1439844" lvl="2" indent="-479948" algn="l">
              <a:lnSpc>
                <a:spcPts val="5668"/>
              </a:lnSpc>
              <a:buFont typeface="Arial"/>
              <a:buChar char="⚬"/>
            </a:pPr>
            <a:r>
              <a:rPr lang="en-US" sz="3334" b="1">
                <a:solidFill>
                  <a:srgbClr val="0F4662"/>
                </a:solidFill>
                <a:latin typeface="Quicksand Bold"/>
                <a:ea typeface="Quicksand Bold"/>
                <a:cs typeface="Quicksand Bold"/>
                <a:sym typeface="Quicksand Bold"/>
              </a:rPr>
              <a:t>Javascript</a:t>
            </a:r>
          </a:p>
          <a:p>
            <a:pPr marL="719922" lvl="1" indent="-359961" algn="l">
              <a:lnSpc>
                <a:spcPts val="5668"/>
              </a:lnSpc>
              <a:buFont typeface="Arial"/>
              <a:buChar char="•"/>
            </a:pPr>
            <a:r>
              <a:rPr lang="en-US" sz="3334" b="1">
                <a:solidFill>
                  <a:srgbClr val="0F4662"/>
                </a:solidFill>
                <a:latin typeface="Quicksand Bold"/>
                <a:ea typeface="Quicksand Bold"/>
                <a:cs typeface="Quicksand Bold"/>
                <a:sym typeface="Quicksand Bold"/>
              </a:rPr>
              <a:t>Database</a:t>
            </a:r>
          </a:p>
          <a:p>
            <a:pPr marL="1439844" lvl="2" indent="-479948" algn="l">
              <a:lnSpc>
                <a:spcPts val="5668"/>
              </a:lnSpc>
              <a:buFont typeface="Arial"/>
              <a:buChar char="⚬"/>
            </a:pPr>
            <a:r>
              <a:rPr lang="en-US" sz="3334" b="1">
                <a:solidFill>
                  <a:srgbClr val="0F4662"/>
                </a:solidFill>
                <a:latin typeface="Quicksand Bold"/>
                <a:ea typeface="Quicksand Bold"/>
                <a:cs typeface="Quicksand Bold"/>
                <a:sym typeface="Quicksand Bold"/>
              </a:rPr>
              <a:t>Firestore</a:t>
            </a:r>
          </a:p>
          <a:p>
            <a:pPr marL="719922" lvl="1" indent="-359961" algn="l">
              <a:lnSpc>
                <a:spcPts val="5668"/>
              </a:lnSpc>
              <a:buFont typeface="Arial"/>
              <a:buChar char="•"/>
            </a:pPr>
            <a:r>
              <a:rPr lang="en-US" sz="3334" b="1">
                <a:solidFill>
                  <a:srgbClr val="0F4662"/>
                </a:solidFill>
                <a:latin typeface="Quicksand Bold"/>
                <a:ea typeface="Quicksand Bold"/>
                <a:cs typeface="Quicksand Bold"/>
                <a:sym typeface="Quicksand Bold"/>
              </a:rPr>
              <a:t>Cloud</a:t>
            </a:r>
          </a:p>
          <a:p>
            <a:pPr marL="1439844" lvl="2" indent="-479948" algn="l">
              <a:lnSpc>
                <a:spcPts val="5668"/>
              </a:lnSpc>
              <a:buFont typeface="Arial"/>
              <a:buChar char="⚬"/>
            </a:pPr>
            <a:r>
              <a:rPr lang="en-US" sz="3334" b="1">
                <a:solidFill>
                  <a:srgbClr val="0F4662"/>
                </a:solidFill>
                <a:latin typeface="Quicksand Bold"/>
                <a:ea typeface="Quicksand Bold"/>
                <a:cs typeface="Quicksand Bold"/>
                <a:sym typeface="Quicksand Bold"/>
              </a:rPr>
              <a:t>Firebase storage</a:t>
            </a:r>
          </a:p>
        </p:txBody>
      </p:sp>
      <p:sp>
        <p:nvSpPr>
          <p:cNvPr id="5" name="TextBox 5"/>
          <p:cNvSpPr txBox="1"/>
          <p:nvPr/>
        </p:nvSpPr>
        <p:spPr>
          <a:xfrm>
            <a:off x="16167359" y="9423122"/>
            <a:ext cx="558029" cy="424668"/>
          </a:xfrm>
          <a:prstGeom prst="rect">
            <a:avLst/>
          </a:prstGeom>
        </p:spPr>
        <p:txBody>
          <a:bodyPr wrap="square"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15</a:t>
            </a:r>
          </a:p>
        </p:txBody>
      </p:sp>
      <p:sp>
        <p:nvSpPr>
          <p:cNvPr id="6" name="TextBox 6"/>
          <p:cNvSpPr txBox="1"/>
          <p:nvPr/>
        </p:nvSpPr>
        <p:spPr>
          <a:xfrm>
            <a:off x="8763864" y="2642436"/>
            <a:ext cx="7599315" cy="1369408"/>
          </a:xfrm>
          <a:prstGeom prst="rect">
            <a:avLst/>
          </a:prstGeom>
        </p:spPr>
        <p:txBody>
          <a:bodyPr lIns="0" tIns="0" rIns="0" bIns="0" rtlCol="0" anchor="t">
            <a:spAutoFit/>
          </a:bodyPr>
          <a:lstStyle/>
          <a:p>
            <a:pPr marL="719922" lvl="1" indent="-359961" algn="l">
              <a:lnSpc>
                <a:spcPts val="5668"/>
              </a:lnSpc>
              <a:buFont typeface="Arial"/>
              <a:buChar char="•"/>
            </a:pPr>
            <a:r>
              <a:rPr lang="en-US" sz="3334" b="1">
                <a:solidFill>
                  <a:srgbClr val="0F4662"/>
                </a:solidFill>
                <a:latin typeface="Quicksand Bold"/>
                <a:ea typeface="Quicksand Bold"/>
                <a:cs typeface="Quicksand Bold"/>
                <a:sym typeface="Quicksand Bold"/>
              </a:rPr>
              <a:t>Deployement &amp; hosting</a:t>
            </a:r>
          </a:p>
          <a:p>
            <a:pPr marL="1439844" lvl="2" indent="-479948" algn="l">
              <a:lnSpc>
                <a:spcPts val="5668"/>
              </a:lnSpc>
              <a:buFont typeface="Arial"/>
              <a:buChar char="⚬"/>
            </a:pPr>
            <a:r>
              <a:rPr lang="en-US" sz="3334" b="1">
                <a:solidFill>
                  <a:srgbClr val="0F4662"/>
                </a:solidFill>
                <a:latin typeface="Quicksand Bold"/>
                <a:ea typeface="Quicksand Bold"/>
                <a:cs typeface="Quicksand Bold"/>
                <a:sym typeface="Quicksand Bold"/>
              </a:rPr>
              <a:t>Firebase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B2B84739-33A2-5EB2-19B6-840ADE89F17A}"/>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9B362A9-F9BF-4C45-5985-59612AF0EA96}"/>
              </a:ext>
            </a:extLst>
          </p:cNvPr>
          <p:cNvSpPr/>
          <p:nvPr/>
        </p:nvSpPr>
        <p:spPr>
          <a:xfrm flipV="1">
            <a:off x="1054858" y="1716356"/>
            <a:ext cx="15442155" cy="38499"/>
          </a:xfrm>
          <a:prstGeom prst="line">
            <a:avLst/>
          </a:prstGeom>
          <a:ln w="76200" cap="flat">
            <a:solidFill>
              <a:srgbClr val="0F4662"/>
            </a:solidFill>
            <a:prstDash val="solid"/>
            <a:headEnd type="none" w="sm" len="sm"/>
            <a:tailEnd type="none" w="sm" len="sm"/>
          </a:ln>
        </p:spPr>
      </p:sp>
      <p:sp>
        <p:nvSpPr>
          <p:cNvPr id="3" name="TextBox 3">
            <a:extLst>
              <a:ext uri="{FF2B5EF4-FFF2-40B4-BE49-F238E27FC236}">
                <a16:creationId xmlns:a16="http://schemas.microsoft.com/office/drawing/2014/main" id="{9ADBC81D-0E6F-3554-D649-E434608C9DF2}"/>
              </a:ext>
            </a:extLst>
          </p:cNvPr>
          <p:cNvSpPr txBox="1"/>
          <p:nvPr/>
        </p:nvSpPr>
        <p:spPr>
          <a:xfrm>
            <a:off x="1028700" y="599709"/>
            <a:ext cx="11534821" cy="1099019"/>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Testing</a:t>
            </a:r>
          </a:p>
        </p:txBody>
      </p:sp>
      <p:sp>
        <p:nvSpPr>
          <p:cNvPr id="4" name="TextBox 4">
            <a:extLst>
              <a:ext uri="{FF2B5EF4-FFF2-40B4-BE49-F238E27FC236}">
                <a16:creationId xmlns:a16="http://schemas.microsoft.com/office/drawing/2014/main" id="{BB9E205C-9446-B7B8-1A08-3596E483E75F}"/>
              </a:ext>
            </a:extLst>
          </p:cNvPr>
          <p:cNvSpPr txBox="1"/>
          <p:nvPr/>
        </p:nvSpPr>
        <p:spPr>
          <a:xfrm>
            <a:off x="838200" y="1761195"/>
            <a:ext cx="14642567" cy="8219173"/>
          </a:xfrm>
          <a:prstGeom prst="rect">
            <a:avLst/>
          </a:prstGeom>
        </p:spPr>
        <p:txBody>
          <a:bodyPr wrap="square" lIns="0" tIns="0" rIns="0" bIns="0" rtlCol="0" anchor="t">
            <a:spAutoFit/>
          </a:bodyPr>
          <a:lstStyle/>
          <a:p>
            <a:pPr marL="359961" lvl="1" algn="l">
              <a:lnSpc>
                <a:spcPts val="5668"/>
              </a:lnSpc>
            </a:pPr>
            <a:r>
              <a:rPr lang="en-US" sz="2800" b="1" u="sng" dirty="0">
                <a:solidFill>
                  <a:srgbClr val="0F4662"/>
                </a:solidFill>
                <a:latin typeface="Quicksand Bold"/>
                <a:ea typeface="Quicksand Bold"/>
                <a:cs typeface="Quicksand Bold"/>
                <a:sym typeface="Quicksand Bold"/>
              </a:rPr>
              <a:t>Frontend testing  </a:t>
            </a:r>
            <a:r>
              <a:rPr lang="en-US" sz="2800" b="1" dirty="0">
                <a:solidFill>
                  <a:srgbClr val="0F4662"/>
                </a:solidFill>
                <a:latin typeface="Quicksand Bold"/>
                <a:ea typeface="Quicksand Bold"/>
                <a:cs typeface="Quicksand Bold"/>
                <a:sym typeface="Quicksand Bold"/>
              </a:rPr>
              <a:t>	</a:t>
            </a:r>
          </a:p>
          <a:p>
            <a:pPr marL="702861" lvl="1" indent="-342900" algn="l">
              <a:lnSpc>
                <a:spcPct val="150000"/>
              </a:lnSpc>
              <a:buFont typeface="Arial" panose="020B0604020202020204" pitchFamily="34" charset="0"/>
              <a:buChar char="•"/>
            </a:pPr>
            <a:r>
              <a:rPr lang="en-US" sz="2400" dirty="0">
                <a:solidFill>
                  <a:srgbClr val="0F4662"/>
                </a:solidFill>
                <a:latin typeface="Quicksand Bold"/>
                <a:ea typeface="Quicksand Bold"/>
                <a:cs typeface="Quicksand Bold"/>
                <a:sym typeface="Quicksand Bold"/>
              </a:rPr>
              <a:t>Jest: Testing framework for JS</a:t>
            </a:r>
          </a:p>
          <a:p>
            <a:pPr marL="702861" lvl="1" indent="-342900" algn="l">
              <a:lnSpc>
                <a:spcPct val="150000"/>
              </a:lnSpc>
              <a:buFont typeface="Arial" panose="020B0604020202020204" pitchFamily="34" charset="0"/>
              <a:buChar char="•"/>
            </a:pPr>
            <a:r>
              <a:rPr lang="en-US" sz="2400" dirty="0">
                <a:solidFill>
                  <a:srgbClr val="0F4662"/>
                </a:solidFill>
                <a:latin typeface="Quicksand Bold"/>
                <a:ea typeface="Quicksand Bold"/>
                <a:cs typeface="Quicksand Bold"/>
                <a:sym typeface="Quicksand Bold"/>
              </a:rPr>
              <a:t>React Testing Library: For component testing with focus on behavior</a:t>
            </a:r>
          </a:p>
          <a:p>
            <a:pPr marL="702861" lvl="1" indent="-342900" algn="l">
              <a:lnSpc>
                <a:spcPct val="150000"/>
              </a:lnSpc>
              <a:buFont typeface="Arial" panose="020B0604020202020204" pitchFamily="34" charset="0"/>
              <a:buChar char="•"/>
            </a:pPr>
            <a:r>
              <a:rPr lang="en-US" sz="2400" dirty="0">
                <a:solidFill>
                  <a:srgbClr val="0F4662"/>
                </a:solidFill>
                <a:latin typeface="Quicksand Bold"/>
                <a:ea typeface="Quicksand Bold"/>
                <a:cs typeface="Quicksand Bold"/>
                <a:sym typeface="Quicksand Bold"/>
              </a:rPr>
              <a:t>Cypress or Playwright: For end-to-end (E2E) testing</a:t>
            </a:r>
          </a:p>
          <a:p>
            <a:pPr marL="359961" lvl="1">
              <a:lnSpc>
                <a:spcPts val="5668"/>
              </a:lnSpc>
            </a:pPr>
            <a:r>
              <a:rPr lang="en-US" sz="2800" b="1" u="sng" dirty="0">
                <a:solidFill>
                  <a:srgbClr val="0F4662"/>
                </a:solidFill>
                <a:latin typeface="Quicksand Bold"/>
                <a:ea typeface="Quicksand Bold"/>
                <a:cs typeface="Quicksand Bold"/>
                <a:sym typeface="Quicksand Bold"/>
              </a:rPr>
              <a:t>Firebase Testing</a:t>
            </a:r>
          </a:p>
          <a:p>
            <a:pPr marL="702861" lvl="1" indent="-342900">
              <a:lnSpc>
                <a:spcPct val="150000"/>
              </a:lnSpc>
              <a:buFont typeface="Arial" panose="020B0604020202020204" pitchFamily="34" charset="0"/>
              <a:buChar char="•"/>
            </a:pPr>
            <a:r>
              <a:rPr lang="en-US" sz="2400" dirty="0">
                <a:solidFill>
                  <a:srgbClr val="0F4662"/>
                </a:solidFill>
                <a:latin typeface="Quicksand Bold"/>
                <a:ea typeface="Quicksand Bold"/>
                <a:cs typeface="Quicksand Bold"/>
                <a:sym typeface="Quicksand Bold"/>
              </a:rPr>
              <a:t>Firebase Emulator Suite for local testing</a:t>
            </a:r>
          </a:p>
          <a:p>
            <a:pPr marL="702861" lvl="1" indent="-342900">
              <a:lnSpc>
                <a:spcPct val="150000"/>
              </a:lnSpc>
              <a:buFont typeface="Arial" panose="020B0604020202020204" pitchFamily="34" charset="0"/>
              <a:buChar char="•"/>
            </a:pPr>
            <a:r>
              <a:rPr lang="en-US" sz="2400" dirty="0">
                <a:solidFill>
                  <a:srgbClr val="0F4662"/>
                </a:solidFill>
                <a:latin typeface="Quicksand Bold"/>
                <a:ea typeface="Quicksand Bold"/>
                <a:cs typeface="Quicksand Bold"/>
                <a:sym typeface="Quicksand Bold"/>
              </a:rPr>
              <a:t>Unit testing service functions (e.g., </a:t>
            </a:r>
            <a:r>
              <a:rPr lang="en-US" sz="2400" dirty="0" err="1">
                <a:solidFill>
                  <a:srgbClr val="0F4662"/>
                </a:solidFill>
                <a:latin typeface="Quicksand Bold"/>
                <a:ea typeface="Quicksand Bold"/>
                <a:cs typeface="Quicksand Bold"/>
                <a:sym typeface="Quicksand Bold"/>
              </a:rPr>
              <a:t>fetchUserData</a:t>
            </a:r>
            <a:r>
              <a:rPr lang="en-US" sz="2400" dirty="0">
                <a:solidFill>
                  <a:srgbClr val="0F4662"/>
                </a:solidFill>
                <a:latin typeface="Quicksand Bold"/>
                <a:ea typeface="Quicksand Bold"/>
                <a:cs typeface="Quicksand Bold"/>
                <a:sym typeface="Quicksand Bold"/>
              </a:rPr>
              <a:t>, </a:t>
            </a:r>
            <a:r>
              <a:rPr lang="en-US" sz="2400" dirty="0" err="1">
                <a:solidFill>
                  <a:srgbClr val="0F4662"/>
                </a:solidFill>
                <a:latin typeface="Quicksand Bold"/>
                <a:ea typeface="Quicksand Bold"/>
                <a:cs typeface="Quicksand Bold"/>
                <a:sym typeface="Quicksand Bold"/>
              </a:rPr>
              <a:t>addCertificate</a:t>
            </a:r>
            <a:r>
              <a:rPr lang="en-US" sz="2400" dirty="0">
                <a:solidFill>
                  <a:srgbClr val="0F4662"/>
                </a:solidFill>
                <a:latin typeface="Quicksand Bold"/>
                <a:ea typeface="Quicksand Bold"/>
                <a:cs typeface="Quicksand Bold"/>
                <a:sym typeface="Quicksand Bold"/>
              </a:rPr>
              <a:t>)</a:t>
            </a:r>
          </a:p>
          <a:p>
            <a:pPr marL="702861" lvl="1" indent="-342900">
              <a:lnSpc>
                <a:spcPct val="150000"/>
              </a:lnSpc>
              <a:buFont typeface="Arial" panose="020B0604020202020204" pitchFamily="34" charset="0"/>
              <a:buChar char="•"/>
            </a:pPr>
            <a:r>
              <a:rPr lang="en-US" sz="2400" dirty="0">
                <a:solidFill>
                  <a:srgbClr val="0F4662"/>
                </a:solidFill>
                <a:latin typeface="Quicksand Bold"/>
                <a:ea typeface="Quicksand Bold"/>
                <a:cs typeface="Quicksand Bold"/>
                <a:sym typeface="Quicksand Bold"/>
              </a:rPr>
              <a:t>Mock Firebase services using libraries like:</a:t>
            </a:r>
          </a:p>
          <a:p>
            <a:pPr marL="702861" lvl="1" indent="-342900">
              <a:lnSpc>
                <a:spcPct val="150000"/>
              </a:lnSpc>
              <a:buFont typeface="Arial" panose="020B0604020202020204" pitchFamily="34" charset="0"/>
              <a:buChar char="•"/>
            </a:pPr>
            <a:r>
              <a:rPr lang="en-US" sz="2400" dirty="0">
                <a:solidFill>
                  <a:srgbClr val="0F4662"/>
                </a:solidFill>
                <a:latin typeface="Quicksand Bold"/>
                <a:ea typeface="Quicksand Bold"/>
                <a:cs typeface="Quicksand Bold"/>
                <a:sym typeface="Quicksand Bold"/>
              </a:rPr>
              <a:t>firebase-mock</a:t>
            </a:r>
          </a:p>
          <a:p>
            <a:pPr marL="359961" lvl="1">
              <a:lnSpc>
                <a:spcPct val="150000"/>
              </a:lnSpc>
            </a:pPr>
            <a:r>
              <a:rPr lang="en-US" sz="2400" dirty="0">
                <a:solidFill>
                  <a:srgbClr val="0F4662"/>
                </a:solidFill>
                <a:latin typeface="Quicksand Bold"/>
                <a:ea typeface="Quicksand Bold"/>
                <a:cs typeface="Quicksand Bold"/>
                <a:sym typeface="Quicksand Bold"/>
              </a:rPr>
              <a:t> </a:t>
            </a:r>
            <a:r>
              <a:rPr lang="en-US" sz="2800" b="1" u="sng" dirty="0">
                <a:solidFill>
                  <a:srgbClr val="0F4662"/>
                </a:solidFill>
                <a:latin typeface="Quicksand Bold"/>
                <a:ea typeface="Quicksand Bold"/>
                <a:cs typeface="Quicksand Bold"/>
                <a:sym typeface="Quicksand Bold"/>
              </a:rPr>
              <a:t>Integration Testing</a:t>
            </a:r>
          </a:p>
          <a:p>
            <a:pPr marL="817161" lvl="1" indent="-457200">
              <a:lnSpc>
                <a:spcPct val="150000"/>
              </a:lnSpc>
              <a:buFont typeface="Arial" panose="020B0604020202020204" pitchFamily="34" charset="0"/>
              <a:buChar char="•"/>
            </a:pPr>
            <a:r>
              <a:rPr lang="en-US" sz="2400" dirty="0">
                <a:solidFill>
                  <a:srgbClr val="0F4662"/>
                </a:solidFill>
                <a:latin typeface="Quicksand Bold"/>
                <a:ea typeface="Quicksand Bold"/>
                <a:cs typeface="Quicksand Bold"/>
                <a:sym typeface="Quicksand Bold"/>
              </a:rPr>
              <a:t>Combines frontend + backend:</a:t>
            </a:r>
          </a:p>
          <a:p>
            <a:pPr marL="817161" lvl="1" indent="-457200">
              <a:lnSpc>
                <a:spcPct val="150000"/>
              </a:lnSpc>
              <a:buFont typeface="Arial" panose="020B0604020202020204" pitchFamily="34" charset="0"/>
              <a:buChar char="•"/>
            </a:pPr>
            <a:r>
              <a:rPr lang="en-US" sz="2400" dirty="0">
                <a:solidFill>
                  <a:srgbClr val="0F4662"/>
                </a:solidFill>
                <a:latin typeface="Quicksand Bold"/>
                <a:ea typeface="Quicksand Bold"/>
                <a:cs typeface="Quicksand Bold"/>
                <a:sym typeface="Quicksand Bold"/>
              </a:rPr>
              <a:t>Use Cypress or Playwright to simulate full flows (e.g., user logs in → uploads certificate → data appears in dashboard)</a:t>
            </a:r>
          </a:p>
          <a:p>
            <a:pPr marL="359961" lvl="1">
              <a:lnSpc>
                <a:spcPct val="150000"/>
              </a:lnSpc>
            </a:pPr>
            <a:endParaRPr lang="en-US" sz="2800" b="1" u="sng" dirty="0">
              <a:solidFill>
                <a:srgbClr val="0F4662"/>
              </a:solidFill>
              <a:latin typeface="Quicksand Bold"/>
              <a:ea typeface="Quicksand Bold"/>
              <a:cs typeface="Quicksand Bold"/>
              <a:sym typeface="Quicksand Bold"/>
            </a:endParaRPr>
          </a:p>
        </p:txBody>
      </p:sp>
      <p:sp>
        <p:nvSpPr>
          <p:cNvPr id="5" name="TextBox 5">
            <a:extLst>
              <a:ext uri="{FF2B5EF4-FFF2-40B4-BE49-F238E27FC236}">
                <a16:creationId xmlns:a16="http://schemas.microsoft.com/office/drawing/2014/main" id="{9A863D0F-F8F2-2E49-9F3C-D332C5977175}"/>
              </a:ext>
            </a:extLst>
          </p:cNvPr>
          <p:cNvSpPr txBox="1"/>
          <p:nvPr/>
        </p:nvSpPr>
        <p:spPr>
          <a:xfrm>
            <a:off x="16167359" y="9423122"/>
            <a:ext cx="558029" cy="424668"/>
          </a:xfrm>
          <a:prstGeom prst="rect">
            <a:avLst/>
          </a:prstGeom>
        </p:spPr>
        <p:txBody>
          <a:bodyPr wrap="square"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16</a:t>
            </a:r>
          </a:p>
        </p:txBody>
      </p:sp>
    </p:spTree>
    <p:extLst>
      <p:ext uri="{BB962C8B-B14F-4D97-AF65-F5344CB8AC3E}">
        <p14:creationId xmlns:p14="http://schemas.microsoft.com/office/powerpoint/2010/main" val="15105442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3686201" y="1006210"/>
            <a:ext cx="10915599" cy="8773413"/>
          </a:xfrm>
          <a:custGeom>
            <a:avLst/>
            <a:gdLst/>
            <a:ahLst/>
            <a:cxnLst/>
            <a:rect l="l" t="t" r="r" b="b"/>
            <a:pathLst>
              <a:path w="10915599" h="8773413">
                <a:moveTo>
                  <a:pt x="0" y="0"/>
                </a:moveTo>
                <a:lnTo>
                  <a:pt x="10915598" y="0"/>
                </a:lnTo>
                <a:lnTo>
                  <a:pt x="10915598" y="8773413"/>
                </a:lnTo>
                <a:lnTo>
                  <a:pt x="0" y="8773413"/>
                </a:lnTo>
                <a:lnTo>
                  <a:pt x="0" y="0"/>
                </a:lnTo>
                <a:close/>
              </a:path>
            </a:pathLst>
          </a:custGeom>
          <a:blipFill>
            <a:blip r:embed="rId2"/>
            <a:stretch>
              <a:fillRect/>
            </a:stretch>
          </a:blipFill>
        </p:spPr>
      </p:sp>
      <p:sp>
        <p:nvSpPr>
          <p:cNvPr id="3" name="TextBox 3"/>
          <p:cNvSpPr txBox="1"/>
          <p:nvPr/>
        </p:nvSpPr>
        <p:spPr>
          <a:xfrm>
            <a:off x="5257800" y="517403"/>
            <a:ext cx="7239000" cy="707245"/>
          </a:xfrm>
          <a:prstGeom prst="rect">
            <a:avLst/>
          </a:prstGeom>
        </p:spPr>
        <p:txBody>
          <a:bodyPr wrap="square" lIns="0" tIns="0" rIns="0" bIns="0" rtlCol="0" anchor="t">
            <a:spAutoFit/>
          </a:bodyPr>
          <a:lstStyle/>
          <a:p>
            <a:pPr algn="ctr">
              <a:lnSpc>
                <a:spcPts val="6055"/>
              </a:lnSpc>
              <a:spcBef>
                <a:spcPct val="0"/>
              </a:spcBef>
            </a:pPr>
            <a:r>
              <a:rPr lang="en-US" sz="3562" b="1" dirty="0">
                <a:solidFill>
                  <a:srgbClr val="000000"/>
                </a:solidFill>
                <a:latin typeface="Quicksand Bold"/>
                <a:ea typeface="Quicksand Bold"/>
                <a:cs typeface="Quicksand Bold"/>
                <a:sym typeface="Quicksand Bold"/>
              </a:rPr>
              <a:t>Use case Diagram</a:t>
            </a:r>
          </a:p>
        </p:txBody>
      </p:sp>
      <p:sp>
        <p:nvSpPr>
          <p:cNvPr id="4" name="TextBox 4"/>
          <p:cNvSpPr txBox="1"/>
          <p:nvPr/>
        </p:nvSpPr>
        <p:spPr>
          <a:xfrm>
            <a:off x="16177484" y="9423123"/>
            <a:ext cx="357915" cy="424668"/>
          </a:xfrm>
          <a:prstGeom prst="rect">
            <a:avLst/>
          </a:prstGeom>
        </p:spPr>
        <p:txBody>
          <a:bodyPr wrap="square"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2445768" y="354264"/>
            <a:ext cx="13060129" cy="9337992"/>
          </a:xfrm>
          <a:custGeom>
            <a:avLst/>
            <a:gdLst/>
            <a:ahLst/>
            <a:cxnLst/>
            <a:rect l="l" t="t" r="r" b="b"/>
            <a:pathLst>
              <a:path w="13060129" h="9337992">
                <a:moveTo>
                  <a:pt x="0" y="0"/>
                </a:moveTo>
                <a:lnTo>
                  <a:pt x="13060129" y="0"/>
                </a:lnTo>
                <a:lnTo>
                  <a:pt x="13060129" y="9337993"/>
                </a:lnTo>
                <a:lnTo>
                  <a:pt x="0" y="9337993"/>
                </a:lnTo>
                <a:lnTo>
                  <a:pt x="0" y="0"/>
                </a:lnTo>
                <a:close/>
              </a:path>
            </a:pathLst>
          </a:custGeom>
          <a:blipFill>
            <a:blip r:embed="rId2"/>
            <a:stretch>
              <a:fillRect/>
            </a:stretch>
          </a:blipFill>
        </p:spPr>
      </p:sp>
      <p:sp>
        <p:nvSpPr>
          <p:cNvPr id="3" name="TextBox 3"/>
          <p:cNvSpPr txBox="1"/>
          <p:nvPr/>
        </p:nvSpPr>
        <p:spPr>
          <a:xfrm>
            <a:off x="16105219" y="9423123"/>
            <a:ext cx="428980" cy="424668"/>
          </a:xfrm>
          <a:prstGeom prst="rect">
            <a:avLst/>
          </a:prstGeom>
        </p:spPr>
        <p:txBody>
          <a:bodyPr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18</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4404324" y="150910"/>
            <a:ext cx="9439991" cy="9923775"/>
          </a:xfrm>
          <a:custGeom>
            <a:avLst/>
            <a:gdLst/>
            <a:ahLst/>
            <a:cxnLst/>
            <a:rect l="l" t="t" r="r" b="b"/>
            <a:pathLst>
              <a:path w="9439991" h="9923775">
                <a:moveTo>
                  <a:pt x="0" y="0"/>
                </a:moveTo>
                <a:lnTo>
                  <a:pt x="9439991" y="0"/>
                </a:lnTo>
                <a:lnTo>
                  <a:pt x="9439991" y="9923775"/>
                </a:lnTo>
                <a:lnTo>
                  <a:pt x="0" y="9923775"/>
                </a:lnTo>
                <a:lnTo>
                  <a:pt x="0" y="0"/>
                </a:lnTo>
                <a:close/>
              </a:path>
            </a:pathLst>
          </a:custGeom>
          <a:blipFill>
            <a:blip r:embed="rId2"/>
            <a:stretch>
              <a:fillRect/>
            </a:stretch>
          </a:blipFill>
        </p:spPr>
      </p:sp>
      <p:sp>
        <p:nvSpPr>
          <p:cNvPr id="3" name="TextBox 3"/>
          <p:cNvSpPr txBox="1"/>
          <p:nvPr/>
        </p:nvSpPr>
        <p:spPr>
          <a:xfrm>
            <a:off x="16164883" y="9423123"/>
            <a:ext cx="309652" cy="427208"/>
          </a:xfrm>
          <a:prstGeom prst="rect">
            <a:avLst/>
          </a:prstGeom>
        </p:spPr>
        <p:txBody>
          <a:bodyPr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19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2517275" y="3795085"/>
            <a:ext cx="13253449" cy="3375925"/>
          </a:xfrm>
          <a:prstGeom prst="rect">
            <a:avLst/>
          </a:prstGeom>
        </p:spPr>
        <p:txBody>
          <a:bodyPr lIns="0" tIns="0" rIns="0" bIns="0" rtlCol="0" anchor="t">
            <a:spAutoFit/>
          </a:bodyPr>
          <a:lstStyle/>
          <a:p>
            <a:pPr marL="0" lvl="0" indent="0" algn="just">
              <a:lnSpc>
                <a:spcPts val="5428"/>
              </a:lnSpc>
            </a:pPr>
            <a:r>
              <a:rPr lang="en-US" sz="3193">
                <a:solidFill>
                  <a:srgbClr val="0F4662"/>
                </a:solidFill>
                <a:latin typeface="Quicksand"/>
                <a:ea typeface="Quicksand"/>
                <a:cs typeface="Quicksand"/>
                <a:sym typeface="Quicksand"/>
              </a:rPr>
              <a:t>The Activity Points Management System is designed to streamline and enhance the process of tracking student achievements and certificate validation. By digitizing the management of activity points, the system ensures transparency, security, and efficiency for all users.</a:t>
            </a:r>
          </a:p>
          <a:p>
            <a:pPr marL="0" lvl="0" indent="0" algn="just">
              <a:lnSpc>
                <a:spcPts val="5428"/>
              </a:lnSpc>
            </a:pPr>
            <a:endParaRPr lang="en-US" sz="3193">
              <a:solidFill>
                <a:srgbClr val="0F4662"/>
              </a:solidFill>
              <a:latin typeface="Quicksand"/>
              <a:ea typeface="Quicksand"/>
              <a:cs typeface="Quicksand"/>
              <a:sym typeface="Quicksand"/>
            </a:endParaRPr>
          </a:p>
        </p:txBody>
      </p:sp>
      <p:sp>
        <p:nvSpPr>
          <p:cNvPr id="3" name="AutoShape 3"/>
          <p:cNvSpPr/>
          <p:nvPr/>
        </p:nvSpPr>
        <p:spPr>
          <a:xfrm>
            <a:off x="5897880" y="3568974"/>
            <a:ext cx="6492240" cy="0"/>
          </a:xfrm>
          <a:prstGeom prst="line">
            <a:avLst/>
          </a:prstGeom>
          <a:ln w="76200" cap="flat">
            <a:solidFill>
              <a:srgbClr val="0F4662"/>
            </a:solidFill>
            <a:prstDash val="solid"/>
            <a:headEnd type="none" w="sm" len="sm"/>
            <a:tailEnd type="none" w="sm" len="sm"/>
          </a:ln>
        </p:spPr>
      </p:sp>
      <p:sp>
        <p:nvSpPr>
          <p:cNvPr id="4" name="AutoShape 4"/>
          <p:cNvSpPr/>
          <p:nvPr/>
        </p:nvSpPr>
        <p:spPr>
          <a:xfrm>
            <a:off x="5897880" y="7171009"/>
            <a:ext cx="6492240" cy="0"/>
          </a:xfrm>
          <a:prstGeom prst="line">
            <a:avLst/>
          </a:prstGeom>
          <a:ln w="76200" cap="flat">
            <a:solidFill>
              <a:srgbClr val="0F4662"/>
            </a:solidFill>
            <a:prstDash val="solid"/>
            <a:headEnd type="none" w="sm" len="sm"/>
            <a:tailEnd type="none" w="sm" len="sm"/>
          </a:ln>
        </p:spPr>
      </p:sp>
      <p:sp>
        <p:nvSpPr>
          <p:cNvPr id="5" name="Freeform 5"/>
          <p:cNvSpPr/>
          <p:nvPr/>
        </p:nvSpPr>
        <p:spPr>
          <a:xfrm>
            <a:off x="8304001" y="2470557"/>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028700" y="599709"/>
            <a:ext cx="804816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Introduction</a:t>
            </a:r>
          </a:p>
        </p:txBody>
      </p:sp>
      <p:sp>
        <p:nvSpPr>
          <p:cNvPr id="7" name="Freeform 7"/>
          <p:cNvSpPr/>
          <p:nvPr/>
        </p:nvSpPr>
        <p:spPr>
          <a:xfrm>
            <a:off x="8304001" y="8019527"/>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16227623" y="9423123"/>
            <a:ext cx="184170" cy="427208"/>
          </a:xfrm>
          <a:prstGeom prst="rect">
            <a:avLst/>
          </a:prstGeom>
        </p:spPr>
        <p:txBody>
          <a:bodyPr lIns="0" tIns="0" rIns="0" bIns="0" rtlCol="0" anchor="t">
            <a:spAutoFit/>
          </a:bodyPr>
          <a:lstStyle/>
          <a:p>
            <a:pPr algn="ctr">
              <a:lnSpc>
                <a:spcPts val="3566"/>
              </a:lnSpc>
              <a:spcBef>
                <a:spcPct val="0"/>
              </a:spcBef>
            </a:pPr>
            <a:r>
              <a:rPr lang="en-US" sz="2547" b="1">
                <a:solidFill>
                  <a:srgbClr val="0F4662"/>
                </a:solidFill>
                <a:latin typeface="Quicksand Bold"/>
                <a:ea typeface="Quicksand Bold"/>
                <a:cs typeface="Quicksand Bold"/>
                <a:sym typeface="Quicksand Bold"/>
              </a:rPr>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3975036" y="714009"/>
            <a:ext cx="9682898" cy="9065613"/>
          </a:xfrm>
          <a:custGeom>
            <a:avLst/>
            <a:gdLst/>
            <a:ahLst/>
            <a:cxnLst/>
            <a:rect l="l" t="t" r="r" b="b"/>
            <a:pathLst>
              <a:path w="9682898" h="9065613">
                <a:moveTo>
                  <a:pt x="0" y="0"/>
                </a:moveTo>
                <a:lnTo>
                  <a:pt x="9682898" y="0"/>
                </a:lnTo>
                <a:lnTo>
                  <a:pt x="9682898" y="9065614"/>
                </a:lnTo>
                <a:lnTo>
                  <a:pt x="0" y="9065614"/>
                </a:lnTo>
                <a:lnTo>
                  <a:pt x="0" y="0"/>
                </a:lnTo>
                <a:close/>
              </a:path>
            </a:pathLst>
          </a:custGeom>
          <a:blipFill>
            <a:blip r:embed="rId2"/>
            <a:stretch>
              <a:fillRect/>
            </a:stretch>
          </a:blipFill>
        </p:spPr>
      </p:sp>
      <p:sp>
        <p:nvSpPr>
          <p:cNvPr id="3" name="TextBox 3"/>
          <p:cNvSpPr txBox="1"/>
          <p:nvPr/>
        </p:nvSpPr>
        <p:spPr>
          <a:xfrm>
            <a:off x="16230600" y="9352414"/>
            <a:ext cx="457200" cy="427208"/>
          </a:xfrm>
          <a:prstGeom prst="rect">
            <a:avLst/>
          </a:prstGeom>
        </p:spPr>
        <p:txBody>
          <a:bodyPr wrap="square" lIns="0" tIns="0" rIns="0" bIns="0" rtlCol="0" anchor="t">
            <a:spAutoFit/>
          </a:bodyPr>
          <a:lstStyle/>
          <a:p>
            <a:pPr algn="ctr">
              <a:lnSpc>
                <a:spcPts val="3566"/>
              </a:lnSpc>
              <a:spcBef>
                <a:spcPct val="0"/>
              </a:spcBef>
            </a:pPr>
            <a:r>
              <a:rPr lang="en-US" sz="2547" b="1" dirty="0">
                <a:solidFill>
                  <a:srgbClr val="0F4662"/>
                </a:solidFill>
                <a:latin typeface="Quicksand Bold"/>
                <a:ea typeface="Quicksand Bold"/>
                <a:cs typeface="Quicksand Bold"/>
                <a:sym typeface="Quicksand Bold"/>
              </a:rPr>
              <a:t>20</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0" y="-622316"/>
            <a:ext cx="18139881" cy="11531632"/>
          </a:xfrm>
          <a:custGeom>
            <a:avLst/>
            <a:gdLst/>
            <a:ahLst/>
            <a:cxnLst/>
            <a:rect l="l" t="t" r="r" b="b"/>
            <a:pathLst>
              <a:path w="18139881" h="11531632">
                <a:moveTo>
                  <a:pt x="0" y="0"/>
                </a:moveTo>
                <a:lnTo>
                  <a:pt x="18139881" y="0"/>
                </a:lnTo>
                <a:lnTo>
                  <a:pt x="18139881" y="11531632"/>
                </a:lnTo>
                <a:lnTo>
                  <a:pt x="0" y="11531632"/>
                </a:lnTo>
                <a:lnTo>
                  <a:pt x="0" y="0"/>
                </a:lnTo>
                <a:close/>
              </a:path>
            </a:pathLst>
          </a:custGeom>
          <a:blipFill>
            <a:blip r:embed="rId2"/>
            <a:stretch>
              <a:fillRect r="-2326"/>
            </a:stretch>
          </a:blipFill>
        </p:spPr>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3442710" y="3369664"/>
            <a:ext cx="11402580" cy="3185722"/>
          </a:xfrm>
          <a:prstGeom prst="rect">
            <a:avLst/>
          </a:prstGeom>
        </p:spPr>
        <p:txBody>
          <a:bodyPr lIns="0" tIns="0" rIns="0" bIns="0" rtlCol="0" anchor="t">
            <a:spAutoFit/>
          </a:bodyPr>
          <a:lstStyle/>
          <a:p>
            <a:pPr marL="0" lvl="0" indent="0" algn="ctr">
              <a:lnSpc>
                <a:spcPts val="26009"/>
              </a:lnSpc>
              <a:spcBef>
                <a:spcPct val="0"/>
              </a:spcBef>
            </a:pPr>
            <a:r>
              <a:rPr lang="en-US" sz="18577" b="1" i="1">
                <a:solidFill>
                  <a:srgbClr val="0F4662"/>
                </a:solidFill>
                <a:latin typeface="Cormorant Garamond Bold Italics"/>
                <a:ea typeface="Cormorant Garamond Bold Italics"/>
                <a:cs typeface="Cormorant Garamond Bold Italics"/>
                <a:sym typeface="Cormorant Garamond Bold Italics"/>
              </a:rPr>
              <a:t>Thank you</a:t>
            </a:r>
          </a:p>
        </p:txBody>
      </p:sp>
      <p:sp>
        <p:nvSpPr>
          <p:cNvPr id="3" name="AutoShape 3"/>
          <p:cNvSpPr/>
          <p:nvPr/>
        </p:nvSpPr>
        <p:spPr>
          <a:xfrm>
            <a:off x="5897880" y="2215083"/>
            <a:ext cx="6492240" cy="0"/>
          </a:xfrm>
          <a:prstGeom prst="line">
            <a:avLst/>
          </a:prstGeom>
          <a:ln w="76200" cap="flat">
            <a:solidFill>
              <a:srgbClr val="0F4662"/>
            </a:solidFill>
            <a:prstDash val="solid"/>
            <a:headEnd type="none" w="sm" len="sm"/>
            <a:tailEnd type="none" w="sm" len="sm"/>
          </a:ln>
        </p:spPr>
      </p:sp>
      <p:sp>
        <p:nvSpPr>
          <p:cNvPr id="4" name="Freeform 4"/>
          <p:cNvSpPr/>
          <p:nvPr/>
        </p:nvSpPr>
        <p:spPr>
          <a:xfrm>
            <a:off x="8304001" y="1116666"/>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AutoShape 5"/>
          <p:cNvSpPr/>
          <p:nvPr/>
        </p:nvSpPr>
        <p:spPr>
          <a:xfrm>
            <a:off x="5897880" y="8159883"/>
            <a:ext cx="6492240" cy="0"/>
          </a:xfrm>
          <a:prstGeom prst="line">
            <a:avLst/>
          </a:prstGeom>
          <a:ln w="76200" cap="flat">
            <a:solidFill>
              <a:srgbClr val="0F4662"/>
            </a:solidFill>
            <a:prstDash val="solid"/>
            <a:headEnd type="none" w="sm" len="sm"/>
            <a:tailEnd type="none" w="sm" len="sm"/>
          </a:ln>
        </p:spPr>
      </p:sp>
      <p:sp>
        <p:nvSpPr>
          <p:cNvPr id="6" name="Freeform 6"/>
          <p:cNvSpPr/>
          <p:nvPr/>
        </p:nvSpPr>
        <p:spPr>
          <a:xfrm>
            <a:off x="8304001" y="9008400"/>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4093893" y="15849"/>
            <a:ext cx="4194107" cy="10271151"/>
            <a:chOff x="0" y="0"/>
            <a:chExt cx="1104621" cy="2705159"/>
          </a:xfrm>
        </p:grpSpPr>
        <p:sp>
          <p:nvSpPr>
            <p:cNvPr id="3" name="Freeform 3"/>
            <p:cNvSpPr/>
            <p:nvPr/>
          </p:nvSpPr>
          <p:spPr>
            <a:xfrm>
              <a:off x="0" y="0"/>
              <a:ext cx="1104621" cy="2705159"/>
            </a:xfrm>
            <a:custGeom>
              <a:avLst/>
              <a:gdLst/>
              <a:ahLst/>
              <a:cxnLst/>
              <a:rect l="l" t="t" r="r" b="b"/>
              <a:pathLst>
                <a:path w="1104621" h="2705159">
                  <a:moveTo>
                    <a:pt x="0" y="0"/>
                  </a:moveTo>
                  <a:lnTo>
                    <a:pt x="1104621" y="0"/>
                  </a:lnTo>
                  <a:lnTo>
                    <a:pt x="1104621" y="2705159"/>
                  </a:lnTo>
                  <a:lnTo>
                    <a:pt x="0" y="2705159"/>
                  </a:lnTo>
                  <a:close/>
                </a:path>
              </a:pathLst>
            </a:custGeom>
            <a:solidFill>
              <a:srgbClr val="7994A0"/>
            </a:solidFill>
          </p:spPr>
        </p:sp>
        <p:sp>
          <p:nvSpPr>
            <p:cNvPr id="4" name="TextBox 4"/>
            <p:cNvSpPr txBox="1"/>
            <p:nvPr/>
          </p:nvSpPr>
          <p:spPr>
            <a:xfrm>
              <a:off x="0" y="-47625"/>
              <a:ext cx="1104621" cy="2752784"/>
            </a:xfrm>
            <a:prstGeom prst="rect">
              <a:avLst/>
            </a:prstGeom>
          </p:spPr>
          <p:txBody>
            <a:bodyPr lIns="50800" tIns="50800" rIns="50800" bIns="50800" rtlCol="0" anchor="ctr"/>
            <a:lstStyle/>
            <a:p>
              <a:pPr algn="ctr">
                <a:lnSpc>
                  <a:spcPts val="3693"/>
                </a:lnSpc>
              </a:pPr>
              <a:endParaRPr/>
            </a:p>
          </p:txBody>
        </p:sp>
      </p:grpSp>
      <p:sp>
        <p:nvSpPr>
          <p:cNvPr id="5" name="TextBox 5"/>
          <p:cNvSpPr txBox="1"/>
          <p:nvPr/>
        </p:nvSpPr>
        <p:spPr>
          <a:xfrm>
            <a:off x="1028700" y="1570624"/>
            <a:ext cx="93902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System Architecture</a:t>
            </a:r>
          </a:p>
        </p:txBody>
      </p:sp>
      <p:sp>
        <p:nvSpPr>
          <p:cNvPr id="6" name="TextBox 6"/>
          <p:cNvSpPr txBox="1"/>
          <p:nvPr/>
        </p:nvSpPr>
        <p:spPr>
          <a:xfrm>
            <a:off x="1342680" y="2889571"/>
            <a:ext cx="8245786" cy="3792448"/>
          </a:xfrm>
          <a:prstGeom prst="rect">
            <a:avLst/>
          </a:prstGeom>
        </p:spPr>
        <p:txBody>
          <a:bodyPr lIns="0" tIns="0" rIns="0" bIns="0" rtlCol="0" anchor="t">
            <a:spAutoFit/>
          </a:bodyPr>
          <a:lstStyle/>
          <a:p>
            <a:pPr marL="965204" lvl="1" indent="-482602" algn="l">
              <a:lnSpc>
                <a:spcPts val="7600"/>
              </a:lnSpc>
              <a:buFont typeface="Arial"/>
              <a:buChar char="•"/>
            </a:pPr>
            <a:r>
              <a:rPr lang="en-IN" sz="4470" dirty="0">
                <a:solidFill>
                  <a:srgbClr val="0F4662"/>
                </a:solidFill>
                <a:latin typeface="Quicksand"/>
                <a:ea typeface="Quicksand"/>
                <a:cs typeface="Quicksand"/>
                <a:sym typeface="Quicksand"/>
              </a:rPr>
              <a:t>Frontend Layer</a:t>
            </a:r>
            <a:endParaRPr lang="en-US" sz="4470" dirty="0">
              <a:solidFill>
                <a:srgbClr val="0F4662"/>
              </a:solidFill>
              <a:latin typeface="Quicksand"/>
              <a:ea typeface="Quicksand"/>
              <a:cs typeface="Quicksand"/>
              <a:sym typeface="Quicksand"/>
            </a:endParaRPr>
          </a:p>
          <a:p>
            <a:pPr marL="965204" lvl="1" indent="-482602" algn="l">
              <a:lnSpc>
                <a:spcPts val="7600"/>
              </a:lnSpc>
              <a:buFont typeface="Arial"/>
              <a:buChar char="•"/>
            </a:pPr>
            <a:r>
              <a:rPr lang="en-IN" sz="4470" dirty="0">
                <a:solidFill>
                  <a:srgbClr val="0F4662"/>
                </a:solidFill>
                <a:latin typeface="Quicksand"/>
                <a:ea typeface="Quicksand"/>
                <a:cs typeface="Quicksand"/>
                <a:sym typeface="Quicksand"/>
              </a:rPr>
              <a:t>Backend Layer</a:t>
            </a:r>
            <a:endParaRPr lang="en-US" sz="4470" dirty="0">
              <a:solidFill>
                <a:srgbClr val="0F4662"/>
              </a:solidFill>
              <a:latin typeface="Quicksand"/>
              <a:ea typeface="Quicksand"/>
              <a:cs typeface="Quicksand"/>
              <a:sym typeface="Quicksand"/>
            </a:endParaRPr>
          </a:p>
          <a:p>
            <a:pPr marL="965204" lvl="1" indent="-482602" algn="l">
              <a:lnSpc>
                <a:spcPts val="7600"/>
              </a:lnSpc>
              <a:buFont typeface="Arial"/>
              <a:buChar char="•"/>
            </a:pPr>
            <a:r>
              <a:rPr lang="en-US" sz="4470" dirty="0">
                <a:solidFill>
                  <a:srgbClr val="0F4662"/>
                </a:solidFill>
                <a:latin typeface="Quicksand"/>
                <a:ea typeface="Quicksand"/>
                <a:cs typeface="Quicksand"/>
                <a:sym typeface="Quicksand"/>
              </a:rPr>
              <a:t>Data</a:t>
            </a:r>
            <a:r>
              <a:rPr lang="en-IN" sz="4470" dirty="0">
                <a:solidFill>
                  <a:srgbClr val="0F4662"/>
                </a:solidFill>
                <a:latin typeface="Quicksand"/>
                <a:ea typeface="Quicksand"/>
                <a:cs typeface="Quicksand"/>
                <a:sym typeface="Quicksand"/>
              </a:rPr>
              <a:t>base (</a:t>
            </a:r>
            <a:r>
              <a:rPr lang="en-IN" sz="4470" dirty="0" err="1">
                <a:solidFill>
                  <a:srgbClr val="0F4662"/>
                </a:solidFill>
                <a:latin typeface="Quicksand"/>
                <a:ea typeface="Quicksand"/>
                <a:cs typeface="Quicksand"/>
                <a:sym typeface="Quicksand"/>
              </a:rPr>
              <a:t>FireStore</a:t>
            </a:r>
            <a:r>
              <a:rPr lang="en-IN" sz="4470" dirty="0">
                <a:solidFill>
                  <a:srgbClr val="0F4662"/>
                </a:solidFill>
                <a:latin typeface="Quicksand"/>
                <a:ea typeface="Quicksand"/>
                <a:cs typeface="Quicksand"/>
                <a:sym typeface="Quicksand"/>
              </a:rPr>
              <a:t>)</a:t>
            </a:r>
            <a:endParaRPr lang="en-US" sz="4470" dirty="0">
              <a:solidFill>
                <a:srgbClr val="0F4662"/>
              </a:solidFill>
              <a:latin typeface="Quicksand"/>
              <a:ea typeface="Quicksand"/>
              <a:cs typeface="Quicksand"/>
              <a:sym typeface="Quicksand"/>
            </a:endParaRPr>
          </a:p>
          <a:p>
            <a:pPr algn="l">
              <a:lnSpc>
                <a:spcPts val="7600"/>
              </a:lnSpc>
            </a:pPr>
            <a:endParaRPr lang="en-US" sz="4470" dirty="0">
              <a:solidFill>
                <a:srgbClr val="0F4662"/>
              </a:solidFill>
              <a:latin typeface="Quicksand"/>
              <a:ea typeface="Quicksand"/>
              <a:cs typeface="Quicksand"/>
              <a:sym typeface="Quicksand"/>
            </a:endParaRPr>
          </a:p>
        </p:txBody>
      </p:sp>
      <p:sp>
        <p:nvSpPr>
          <p:cNvPr id="7" name="TextBox 7"/>
          <p:cNvSpPr txBox="1"/>
          <p:nvPr/>
        </p:nvSpPr>
        <p:spPr>
          <a:xfrm>
            <a:off x="16232802" y="9423123"/>
            <a:ext cx="173813" cy="427208"/>
          </a:xfrm>
          <a:prstGeom prst="rect">
            <a:avLst/>
          </a:prstGeom>
        </p:spPr>
        <p:txBody>
          <a:bodyPr lIns="0" tIns="0" rIns="0" bIns="0" rtlCol="0" anchor="t">
            <a:spAutoFit/>
          </a:bodyPr>
          <a:lstStyle/>
          <a:p>
            <a:pPr algn="ctr">
              <a:lnSpc>
                <a:spcPts val="3566"/>
              </a:lnSpc>
              <a:spcBef>
                <a:spcPct val="0"/>
              </a:spcBef>
            </a:pPr>
            <a:r>
              <a:rPr lang="en-US" sz="2547" b="1">
                <a:solidFill>
                  <a:srgbClr val="0F4662"/>
                </a:solidFill>
                <a:latin typeface="Quicksand Bold"/>
                <a:ea typeface="Quicksand Bold"/>
                <a:cs typeface="Quicksand Bold"/>
                <a:sym typeface="Quicksand Bold"/>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3" name="TextBox 3"/>
          <p:cNvSpPr txBox="1"/>
          <p:nvPr/>
        </p:nvSpPr>
        <p:spPr>
          <a:xfrm>
            <a:off x="16224546" y="9423123"/>
            <a:ext cx="190324" cy="427208"/>
          </a:xfrm>
          <a:prstGeom prst="rect">
            <a:avLst/>
          </a:prstGeom>
        </p:spPr>
        <p:txBody>
          <a:bodyPr lIns="0" tIns="0" rIns="0" bIns="0" rtlCol="0" anchor="t">
            <a:spAutoFit/>
          </a:bodyPr>
          <a:lstStyle/>
          <a:p>
            <a:pPr algn="ctr">
              <a:lnSpc>
                <a:spcPts val="3566"/>
              </a:lnSpc>
              <a:spcBef>
                <a:spcPct val="0"/>
              </a:spcBef>
            </a:pPr>
            <a:r>
              <a:rPr lang="en-US" sz="2547" b="1">
                <a:solidFill>
                  <a:srgbClr val="0F4662"/>
                </a:solidFill>
                <a:latin typeface="Quicksand Bold"/>
                <a:ea typeface="Quicksand Bold"/>
                <a:cs typeface="Quicksand Bold"/>
                <a:sym typeface="Quicksand Bold"/>
              </a:rPr>
              <a:t>4</a:t>
            </a:r>
          </a:p>
        </p:txBody>
      </p:sp>
      <p:pic>
        <p:nvPicPr>
          <p:cNvPr id="5" name="Picture 4">
            <a:extLst>
              <a:ext uri="{FF2B5EF4-FFF2-40B4-BE49-F238E27FC236}">
                <a16:creationId xmlns:a16="http://schemas.microsoft.com/office/drawing/2014/main" id="{954907F2-5A84-6DA7-C69A-8209C71419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748505"/>
            <a:ext cx="15849600" cy="867461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752600" y="-18766"/>
            <a:ext cx="15006306" cy="10091741"/>
          </a:xfrm>
          <a:custGeom>
            <a:avLst/>
            <a:gdLst/>
            <a:ahLst/>
            <a:cxnLst/>
            <a:rect l="l" t="t" r="r" b="b"/>
            <a:pathLst>
              <a:path w="15006306" h="10091741">
                <a:moveTo>
                  <a:pt x="0" y="0"/>
                </a:moveTo>
                <a:lnTo>
                  <a:pt x="15006306" y="0"/>
                </a:lnTo>
                <a:lnTo>
                  <a:pt x="15006306" y="10091741"/>
                </a:lnTo>
                <a:lnTo>
                  <a:pt x="0" y="10091741"/>
                </a:lnTo>
                <a:lnTo>
                  <a:pt x="0" y="0"/>
                </a:lnTo>
                <a:close/>
              </a:path>
            </a:pathLst>
          </a:custGeom>
          <a:blipFill>
            <a:blip r:embed="rId2"/>
            <a:stretch>
              <a:fillRect/>
            </a:stretch>
          </a:blipFill>
        </p:spPr>
      </p:sp>
      <p:sp>
        <p:nvSpPr>
          <p:cNvPr id="3" name="TextBox 3"/>
          <p:cNvSpPr txBox="1"/>
          <p:nvPr/>
        </p:nvSpPr>
        <p:spPr>
          <a:xfrm>
            <a:off x="16226498" y="9423123"/>
            <a:ext cx="186422" cy="427208"/>
          </a:xfrm>
          <a:prstGeom prst="rect">
            <a:avLst/>
          </a:prstGeom>
        </p:spPr>
        <p:txBody>
          <a:bodyPr lIns="0" tIns="0" rIns="0" bIns="0" rtlCol="0" anchor="t">
            <a:spAutoFit/>
          </a:bodyPr>
          <a:lstStyle/>
          <a:p>
            <a:pPr algn="ctr">
              <a:lnSpc>
                <a:spcPts val="3566"/>
              </a:lnSpc>
              <a:spcBef>
                <a:spcPct val="0"/>
              </a:spcBef>
            </a:pPr>
            <a:r>
              <a:rPr lang="en-US" sz="2547" b="1">
                <a:solidFill>
                  <a:srgbClr val="0F4662"/>
                </a:solidFill>
                <a:latin typeface="Quicksand Bold"/>
                <a:ea typeface="Quicksand Bold"/>
                <a:cs typeface="Quicksand Bold"/>
                <a:sym typeface="Quicksand Bold"/>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4093893" y="15849"/>
            <a:ext cx="4194107" cy="10271151"/>
            <a:chOff x="0" y="0"/>
            <a:chExt cx="1104621" cy="2705159"/>
          </a:xfrm>
        </p:grpSpPr>
        <p:sp>
          <p:nvSpPr>
            <p:cNvPr id="3" name="Freeform 3"/>
            <p:cNvSpPr/>
            <p:nvPr/>
          </p:nvSpPr>
          <p:spPr>
            <a:xfrm>
              <a:off x="0" y="0"/>
              <a:ext cx="1104621" cy="2705159"/>
            </a:xfrm>
            <a:custGeom>
              <a:avLst/>
              <a:gdLst/>
              <a:ahLst/>
              <a:cxnLst/>
              <a:rect l="l" t="t" r="r" b="b"/>
              <a:pathLst>
                <a:path w="1104621" h="2705159">
                  <a:moveTo>
                    <a:pt x="0" y="0"/>
                  </a:moveTo>
                  <a:lnTo>
                    <a:pt x="1104621" y="0"/>
                  </a:lnTo>
                  <a:lnTo>
                    <a:pt x="1104621" y="2705159"/>
                  </a:lnTo>
                  <a:lnTo>
                    <a:pt x="0" y="2705159"/>
                  </a:lnTo>
                  <a:close/>
                </a:path>
              </a:pathLst>
            </a:custGeom>
            <a:solidFill>
              <a:srgbClr val="7994A0"/>
            </a:solidFill>
          </p:spPr>
        </p:sp>
        <p:sp>
          <p:nvSpPr>
            <p:cNvPr id="4" name="TextBox 4"/>
            <p:cNvSpPr txBox="1"/>
            <p:nvPr/>
          </p:nvSpPr>
          <p:spPr>
            <a:xfrm>
              <a:off x="0" y="-47625"/>
              <a:ext cx="1104621" cy="2752784"/>
            </a:xfrm>
            <a:prstGeom prst="rect">
              <a:avLst/>
            </a:prstGeom>
          </p:spPr>
          <p:txBody>
            <a:bodyPr lIns="50800" tIns="50800" rIns="50800" bIns="50800" rtlCol="0" anchor="ctr"/>
            <a:lstStyle/>
            <a:p>
              <a:pPr algn="ctr">
                <a:lnSpc>
                  <a:spcPts val="3693"/>
                </a:lnSpc>
              </a:pPr>
              <a:endParaRPr/>
            </a:p>
          </p:txBody>
        </p:sp>
      </p:grpSp>
      <p:sp>
        <p:nvSpPr>
          <p:cNvPr id="5" name="Freeform 5"/>
          <p:cNvSpPr/>
          <p:nvPr/>
        </p:nvSpPr>
        <p:spPr>
          <a:xfrm>
            <a:off x="1028700" y="8974931"/>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028700" y="1085167"/>
            <a:ext cx="93902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Modules</a:t>
            </a:r>
          </a:p>
        </p:txBody>
      </p:sp>
      <p:sp>
        <p:nvSpPr>
          <p:cNvPr id="7" name="TextBox 7"/>
          <p:cNvSpPr txBox="1"/>
          <p:nvPr/>
        </p:nvSpPr>
        <p:spPr>
          <a:xfrm>
            <a:off x="1028700" y="3013734"/>
            <a:ext cx="9390243" cy="4122981"/>
          </a:xfrm>
          <a:prstGeom prst="rect">
            <a:avLst/>
          </a:prstGeom>
        </p:spPr>
        <p:txBody>
          <a:bodyPr lIns="0" tIns="0" rIns="0" bIns="0" rtlCol="0" anchor="t">
            <a:spAutoFit/>
          </a:bodyPr>
          <a:lstStyle/>
          <a:p>
            <a:pPr marL="701297" lvl="1" indent="-350649" algn="l">
              <a:lnSpc>
                <a:spcPts val="5522"/>
              </a:lnSpc>
              <a:buFont typeface="Arial"/>
              <a:buChar char="•"/>
            </a:pPr>
            <a:r>
              <a:rPr lang="en-US" sz="3248">
                <a:solidFill>
                  <a:srgbClr val="0F4662"/>
                </a:solidFill>
                <a:latin typeface="Quicksand"/>
                <a:ea typeface="Quicksand"/>
                <a:cs typeface="Quicksand"/>
                <a:sym typeface="Quicksand"/>
              </a:rPr>
              <a:t>Authentication &amp; User Management Module</a:t>
            </a:r>
          </a:p>
          <a:p>
            <a:pPr marL="701297" lvl="1" indent="-350649" algn="l">
              <a:lnSpc>
                <a:spcPts val="5522"/>
              </a:lnSpc>
              <a:buFont typeface="Arial"/>
              <a:buChar char="•"/>
            </a:pPr>
            <a:r>
              <a:rPr lang="en-US" sz="3248">
                <a:solidFill>
                  <a:srgbClr val="0F4662"/>
                </a:solidFill>
                <a:latin typeface="Quicksand"/>
                <a:ea typeface="Quicksand"/>
                <a:cs typeface="Quicksand"/>
                <a:sym typeface="Quicksand"/>
              </a:rPr>
              <a:t> Student Module </a:t>
            </a:r>
          </a:p>
          <a:p>
            <a:pPr marL="701297" lvl="1" indent="-350649" algn="l">
              <a:lnSpc>
                <a:spcPts val="5522"/>
              </a:lnSpc>
              <a:buFont typeface="Arial"/>
              <a:buChar char="•"/>
            </a:pPr>
            <a:r>
              <a:rPr lang="en-US" sz="3248">
                <a:solidFill>
                  <a:srgbClr val="0F4662"/>
                </a:solidFill>
                <a:latin typeface="Quicksand"/>
                <a:ea typeface="Quicksand"/>
                <a:cs typeface="Quicksand"/>
                <a:sym typeface="Quicksand"/>
              </a:rPr>
              <a:t>Verification Module (Faculty Interface) </a:t>
            </a:r>
          </a:p>
          <a:p>
            <a:pPr marL="701297" lvl="1" indent="-350649" algn="l">
              <a:lnSpc>
                <a:spcPts val="5522"/>
              </a:lnSpc>
              <a:buFont typeface="Arial"/>
              <a:buChar char="•"/>
            </a:pPr>
            <a:r>
              <a:rPr lang="en-US" sz="3248">
                <a:solidFill>
                  <a:srgbClr val="0F4662"/>
                </a:solidFill>
                <a:latin typeface="Quicksand"/>
                <a:ea typeface="Quicksand"/>
                <a:cs typeface="Quicksand"/>
                <a:sym typeface="Quicksand"/>
              </a:rPr>
              <a:t>Admin Control Module </a:t>
            </a:r>
          </a:p>
          <a:p>
            <a:pPr marL="701297" lvl="1" indent="-350649" algn="l">
              <a:lnSpc>
                <a:spcPts val="5522"/>
              </a:lnSpc>
              <a:buFont typeface="Arial"/>
              <a:buChar char="•"/>
            </a:pPr>
            <a:r>
              <a:rPr lang="en-US" sz="3248">
                <a:solidFill>
                  <a:srgbClr val="0F4662"/>
                </a:solidFill>
                <a:latin typeface="Quicksand"/>
                <a:ea typeface="Quicksand"/>
                <a:cs typeface="Quicksand"/>
                <a:sym typeface="Quicksand"/>
              </a:rPr>
              <a:t>Data Analytics &amp; Reporting Module </a:t>
            </a:r>
          </a:p>
          <a:p>
            <a:pPr marL="701297" lvl="1" indent="-350649" algn="l">
              <a:lnSpc>
                <a:spcPts val="5522"/>
              </a:lnSpc>
              <a:buFont typeface="Arial"/>
              <a:buChar char="•"/>
            </a:pPr>
            <a:r>
              <a:rPr lang="en-US" sz="3248">
                <a:solidFill>
                  <a:srgbClr val="0F4662"/>
                </a:solidFill>
                <a:latin typeface="Quicksand"/>
                <a:ea typeface="Quicksand"/>
                <a:cs typeface="Quicksand"/>
                <a:sym typeface="Quicksand"/>
              </a:rPr>
              <a:t>Notification &amp; Alerts Module </a:t>
            </a:r>
          </a:p>
        </p:txBody>
      </p:sp>
      <p:sp>
        <p:nvSpPr>
          <p:cNvPr id="8" name="TextBox 8"/>
          <p:cNvSpPr txBox="1"/>
          <p:nvPr/>
        </p:nvSpPr>
        <p:spPr>
          <a:xfrm>
            <a:off x="16230250" y="9423123"/>
            <a:ext cx="178917" cy="427208"/>
          </a:xfrm>
          <a:prstGeom prst="rect">
            <a:avLst/>
          </a:prstGeom>
        </p:spPr>
        <p:txBody>
          <a:bodyPr lIns="0" tIns="0" rIns="0" bIns="0" rtlCol="0" anchor="t">
            <a:spAutoFit/>
          </a:bodyPr>
          <a:lstStyle/>
          <a:p>
            <a:pPr algn="ctr">
              <a:lnSpc>
                <a:spcPts val="3566"/>
              </a:lnSpc>
              <a:spcBef>
                <a:spcPct val="0"/>
              </a:spcBef>
            </a:pPr>
            <a:r>
              <a:rPr lang="en-US" sz="2547" b="1">
                <a:solidFill>
                  <a:srgbClr val="0F4662"/>
                </a:solidFill>
                <a:latin typeface="Quicksand Bold"/>
                <a:ea typeface="Quicksand Bold"/>
                <a:cs typeface="Quicksand Bold"/>
                <a:sym typeface="Quicksand Bold"/>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3660651"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sp>
        <p:nvSpPr>
          <p:cNvPr id="5" name="Freeform 5"/>
          <p:cNvSpPr/>
          <p:nvPr/>
        </p:nvSpPr>
        <p:spPr>
          <a:xfrm>
            <a:off x="4835109" y="1199467"/>
            <a:ext cx="6721348" cy="8829357"/>
          </a:xfrm>
          <a:custGeom>
            <a:avLst/>
            <a:gdLst/>
            <a:ahLst/>
            <a:cxnLst/>
            <a:rect l="l" t="t" r="r" b="b"/>
            <a:pathLst>
              <a:path w="6721348" h="8829357">
                <a:moveTo>
                  <a:pt x="0" y="0"/>
                </a:moveTo>
                <a:lnTo>
                  <a:pt x="6721348" y="0"/>
                </a:lnTo>
                <a:lnTo>
                  <a:pt x="6721348" y="8829356"/>
                </a:lnTo>
                <a:lnTo>
                  <a:pt x="0" y="8829356"/>
                </a:lnTo>
                <a:lnTo>
                  <a:pt x="0" y="0"/>
                </a:lnTo>
                <a:close/>
              </a:path>
            </a:pathLst>
          </a:custGeom>
          <a:blipFill>
            <a:blip r:embed="rId2"/>
            <a:stretch>
              <a:fillRect/>
            </a:stretch>
          </a:blipFill>
        </p:spPr>
      </p:sp>
      <p:sp>
        <p:nvSpPr>
          <p:cNvPr id="6" name="TextBox 6"/>
          <p:cNvSpPr txBox="1"/>
          <p:nvPr/>
        </p:nvSpPr>
        <p:spPr>
          <a:xfrm>
            <a:off x="1028700"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GUI design</a:t>
            </a:r>
          </a:p>
        </p:txBody>
      </p:sp>
      <p:sp>
        <p:nvSpPr>
          <p:cNvPr id="7" name="TextBox 7"/>
          <p:cNvSpPr txBox="1"/>
          <p:nvPr/>
        </p:nvSpPr>
        <p:spPr>
          <a:xfrm>
            <a:off x="1028700" y="1914818"/>
            <a:ext cx="1052775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Login</a:t>
            </a:r>
          </a:p>
        </p:txBody>
      </p:sp>
      <p:sp>
        <p:nvSpPr>
          <p:cNvPr id="8" name="TextBox 8"/>
          <p:cNvSpPr txBox="1"/>
          <p:nvPr/>
        </p:nvSpPr>
        <p:spPr>
          <a:xfrm>
            <a:off x="16230851" y="9423123"/>
            <a:ext cx="177716" cy="427208"/>
          </a:xfrm>
          <a:prstGeom prst="rect">
            <a:avLst/>
          </a:prstGeom>
        </p:spPr>
        <p:txBody>
          <a:bodyPr lIns="0" tIns="0" rIns="0" bIns="0" rtlCol="0" anchor="t">
            <a:spAutoFit/>
          </a:bodyPr>
          <a:lstStyle/>
          <a:p>
            <a:pPr algn="ctr">
              <a:lnSpc>
                <a:spcPts val="3566"/>
              </a:lnSpc>
              <a:spcBef>
                <a:spcPct val="0"/>
              </a:spcBef>
            </a:pPr>
            <a:r>
              <a:rPr lang="en-US" sz="2547" b="1">
                <a:solidFill>
                  <a:srgbClr val="0F4662"/>
                </a:solidFill>
                <a:latin typeface="Quicksand Bold"/>
                <a:ea typeface="Quicksand Bold"/>
                <a:cs typeface="Quicksand Bold"/>
                <a:sym typeface="Quicksand Bold"/>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791726" y="1883038"/>
            <a:ext cx="13765929" cy="7743335"/>
          </a:xfrm>
          <a:custGeom>
            <a:avLst/>
            <a:gdLst/>
            <a:ahLst/>
            <a:cxnLst/>
            <a:rect l="l" t="t" r="r" b="b"/>
            <a:pathLst>
              <a:path w="13765929" h="7743335">
                <a:moveTo>
                  <a:pt x="0" y="0"/>
                </a:moveTo>
                <a:lnTo>
                  <a:pt x="13765929" y="0"/>
                </a:lnTo>
                <a:lnTo>
                  <a:pt x="13765929" y="7743335"/>
                </a:lnTo>
                <a:lnTo>
                  <a:pt x="0" y="7743335"/>
                </a:lnTo>
                <a:lnTo>
                  <a:pt x="0" y="0"/>
                </a:lnTo>
                <a:close/>
              </a:path>
            </a:pathLst>
          </a:custGeom>
          <a:blipFill>
            <a:blip r:embed="rId2"/>
            <a:stretch>
              <a:fillRect/>
            </a:stretch>
          </a:blipFill>
        </p:spPr>
      </p:sp>
      <p:sp>
        <p:nvSpPr>
          <p:cNvPr id="3" name="TextBox 3"/>
          <p:cNvSpPr txBox="1"/>
          <p:nvPr/>
        </p:nvSpPr>
        <p:spPr>
          <a:xfrm>
            <a:off x="1028700"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GUI design</a:t>
            </a:r>
          </a:p>
        </p:txBody>
      </p:sp>
      <p:sp>
        <p:nvSpPr>
          <p:cNvPr id="4" name="TextBox 4"/>
          <p:cNvSpPr txBox="1"/>
          <p:nvPr/>
        </p:nvSpPr>
        <p:spPr>
          <a:xfrm>
            <a:off x="5627385" y="1132792"/>
            <a:ext cx="1052775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Student Dashboard</a:t>
            </a:r>
          </a:p>
        </p:txBody>
      </p:sp>
      <p:sp>
        <p:nvSpPr>
          <p:cNvPr id="5" name="TextBox 5"/>
          <p:cNvSpPr txBox="1"/>
          <p:nvPr/>
        </p:nvSpPr>
        <p:spPr>
          <a:xfrm>
            <a:off x="16231076" y="9423123"/>
            <a:ext cx="177266" cy="427208"/>
          </a:xfrm>
          <a:prstGeom prst="rect">
            <a:avLst/>
          </a:prstGeom>
        </p:spPr>
        <p:txBody>
          <a:bodyPr lIns="0" tIns="0" rIns="0" bIns="0" rtlCol="0" anchor="t">
            <a:spAutoFit/>
          </a:bodyPr>
          <a:lstStyle/>
          <a:p>
            <a:pPr algn="ctr">
              <a:lnSpc>
                <a:spcPts val="3566"/>
              </a:lnSpc>
              <a:spcBef>
                <a:spcPct val="0"/>
              </a:spcBef>
            </a:pPr>
            <a:r>
              <a:rPr lang="en-US" sz="2547" b="1">
                <a:solidFill>
                  <a:srgbClr val="0F4662"/>
                </a:solidFill>
                <a:latin typeface="Quicksand Bold"/>
                <a:ea typeface="Quicksand Bold"/>
                <a:cs typeface="Quicksand Bold"/>
                <a:sym typeface="Quicksand Bold"/>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3660651"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sp>
        <p:nvSpPr>
          <p:cNvPr id="5" name="Freeform 5"/>
          <p:cNvSpPr/>
          <p:nvPr/>
        </p:nvSpPr>
        <p:spPr>
          <a:xfrm>
            <a:off x="4443800" y="1684924"/>
            <a:ext cx="8613893" cy="8615437"/>
          </a:xfrm>
          <a:custGeom>
            <a:avLst/>
            <a:gdLst/>
            <a:ahLst/>
            <a:cxnLst/>
            <a:rect l="l" t="t" r="r" b="b"/>
            <a:pathLst>
              <a:path w="8613893" h="8615437">
                <a:moveTo>
                  <a:pt x="0" y="0"/>
                </a:moveTo>
                <a:lnTo>
                  <a:pt x="8613893" y="0"/>
                </a:lnTo>
                <a:lnTo>
                  <a:pt x="8613893" y="8615437"/>
                </a:lnTo>
                <a:lnTo>
                  <a:pt x="0" y="8615437"/>
                </a:lnTo>
                <a:lnTo>
                  <a:pt x="0" y="0"/>
                </a:lnTo>
                <a:close/>
              </a:path>
            </a:pathLst>
          </a:custGeom>
          <a:blipFill>
            <a:blip r:embed="rId2"/>
            <a:stretch>
              <a:fillRect t="-432" b="-432"/>
            </a:stretch>
          </a:blipFill>
        </p:spPr>
      </p:sp>
      <p:sp>
        <p:nvSpPr>
          <p:cNvPr id="6" name="TextBox 6"/>
          <p:cNvSpPr txBox="1"/>
          <p:nvPr/>
        </p:nvSpPr>
        <p:spPr>
          <a:xfrm>
            <a:off x="1028700"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GUI design</a:t>
            </a:r>
          </a:p>
        </p:txBody>
      </p:sp>
      <p:sp>
        <p:nvSpPr>
          <p:cNvPr id="7" name="TextBox 7"/>
          <p:cNvSpPr txBox="1"/>
          <p:nvPr/>
        </p:nvSpPr>
        <p:spPr>
          <a:xfrm>
            <a:off x="1028700" y="1914818"/>
            <a:ext cx="1052775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Certificates</a:t>
            </a:r>
          </a:p>
        </p:txBody>
      </p:sp>
      <p:sp>
        <p:nvSpPr>
          <p:cNvPr id="8" name="TextBox 8"/>
          <p:cNvSpPr txBox="1"/>
          <p:nvPr/>
        </p:nvSpPr>
        <p:spPr>
          <a:xfrm>
            <a:off x="16227849" y="9423123"/>
            <a:ext cx="183720" cy="427208"/>
          </a:xfrm>
          <a:prstGeom prst="rect">
            <a:avLst/>
          </a:prstGeom>
        </p:spPr>
        <p:txBody>
          <a:bodyPr lIns="0" tIns="0" rIns="0" bIns="0" rtlCol="0" anchor="t">
            <a:spAutoFit/>
          </a:bodyPr>
          <a:lstStyle/>
          <a:p>
            <a:pPr algn="ctr">
              <a:lnSpc>
                <a:spcPts val="3566"/>
              </a:lnSpc>
              <a:spcBef>
                <a:spcPct val="0"/>
              </a:spcBef>
            </a:pPr>
            <a:r>
              <a:rPr lang="en-US" sz="2547" b="1">
                <a:solidFill>
                  <a:srgbClr val="0F4662"/>
                </a:solidFill>
                <a:latin typeface="Quicksand Bold"/>
                <a:ea typeface="Quicksand Bold"/>
                <a:cs typeface="Quicksand Bold"/>
                <a:sym typeface="Quicksand Bold"/>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TotalTime>
  <Words>336</Words>
  <Application>Microsoft Office PowerPoint</Application>
  <PresentationFormat>Custom</PresentationFormat>
  <Paragraphs>86</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Activity Points SDD</dc:title>
  <cp:lastModifiedBy>Manudev BS</cp:lastModifiedBy>
  <cp:revision>8</cp:revision>
  <dcterms:created xsi:type="dcterms:W3CDTF">2006-08-16T00:00:00Z</dcterms:created>
  <dcterms:modified xsi:type="dcterms:W3CDTF">2025-04-10T04:21:33Z</dcterms:modified>
  <dc:identifier>DAGiKlXyXLc</dc:identifier>
</cp:coreProperties>
</file>

<file path=docProps/thumbnail.jpeg>
</file>